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6"/>
  </p:notesMasterIdLst>
  <p:handoutMasterIdLst>
    <p:handoutMasterId r:id="rId27"/>
  </p:handoutMasterIdLst>
  <p:sldIdLst>
    <p:sldId id="258" r:id="rId2"/>
    <p:sldId id="294" r:id="rId3"/>
    <p:sldId id="318" r:id="rId4"/>
    <p:sldId id="319" r:id="rId5"/>
    <p:sldId id="320" r:id="rId6"/>
    <p:sldId id="321" r:id="rId7"/>
    <p:sldId id="322" r:id="rId8"/>
    <p:sldId id="323" r:id="rId9"/>
    <p:sldId id="312" r:id="rId10"/>
    <p:sldId id="313" r:id="rId11"/>
    <p:sldId id="314" r:id="rId12"/>
    <p:sldId id="315" r:id="rId13"/>
    <p:sldId id="316" r:id="rId14"/>
    <p:sldId id="325" r:id="rId15"/>
    <p:sldId id="326" r:id="rId16"/>
    <p:sldId id="327" r:id="rId17"/>
    <p:sldId id="328" r:id="rId18"/>
    <p:sldId id="329" r:id="rId19"/>
    <p:sldId id="306" r:id="rId20"/>
    <p:sldId id="317" r:id="rId21"/>
    <p:sldId id="308" r:id="rId22"/>
    <p:sldId id="309" r:id="rId23"/>
    <p:sldId id="310" r:id="rId24"/>
    <p:sldId id="311" r:id="rId25"/>
  </p:sldIdLst>
  <p:sldSz cx="12192000" cy="6858000"/>
  <p:notesSz cx="10020300" cy="68881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70">
          <p15:clr>
            <a:srgbClr val="A4A3A4"/>
          </p15:clr>
        </p15:guide>
        <p15:guide id="2" pos="315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DD" initials="A" lastIdx="1" clrIdx="0">
    <p:extLst>
      <p:ext uri="{19B8F6BF-5375-455C-9EA6-DF929625EA0E}">
        <p15:presenceInfo xmlns:p15="http://schemas.microsoft.com/office/powerpoint/2012/main" userId="ASD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0000"/>
    <a:srgbClr val="333333"/>
    <a:srgbClr val="FFFFCD"/>
    <a:srgbClr val="FFFFAB"/>
    <a:srgbClr val="F5FBEF"/>
    <a:srgbClr val="D6EDBD"/>
    <a:srgbClr val="FBFF69"/>
    <a:srgbClr val="FFFFE1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42" autoAdjust="0"/>
    <p:restoredTop sz="94394" autoAdjust="0"/>
  </p:normalViewPr>
  <p:slideViewPr>
    <p:cSldViewPr snapToGrid="0">
      <p:cViewPr varScale="1">
        <p:scale>
          <a:sx n="116" d="100"/>
          <a:sy n="116" d="100"/>
        </p:scale>
        <p:origin x="49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150" y="-90"/>
      </p:cViewPr>
      <p:guideLst>
        <p:guide orient="horz" pos="2170"/>
        <p:guide pos="31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6432" y="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31303A7-E6C8-426D-9E05-C189867FF705}" type="datetimeFigureOut">
              <a:rPr lang="th-TH" smtClean="0"/>
              <a:t>01/05/63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42161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6432" y="6542161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7E40D31-8739-4A74-8C5B-9E0D9A662DD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7430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1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851" y="1"/>
            <a:ext cx="4342131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D955A2B-623F-483B-8BAD-93E4E107846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860425"/>
            <a:ext cx="4133850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031" y="3314929"/>
            <a:ext cx="8016239" cy="271221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1"/>
            <a:ext cx="4342131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851" y="6542561"/>
            <a:ext cx="4342131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0D8C39B-C27C-4E71-B039-3CB814EF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4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24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9BA7D-920D-465B-8568-2528CE6916BE}" type="slidenum">
              <a:rPr lang="th-TH" smtClean="0"/>
              <a:pPr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6473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9BA7D-920D-465B-8568-2528CE6916BE}" type="slidenum">
              <a:rPr lang="th-TH" smtClean="0"/>
              <a:pPr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6473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10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32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17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9BA7D-920D-465B-8568-2528CE6916BE}" type="slidenum">
              <a:rPr lang="th-TH" smtClean="0"/>
              <a:pPr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64735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9BA7D-920D-465B-8568-2528CE6916BE}" type="slidenum">
              <a:rPr lang="th-TH" smtClean="0"/>
              <a:pPr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64735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100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325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97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892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55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00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225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487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20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43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4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17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81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45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95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C39B-C27C-4E71-B039-3CB814EF4C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1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0" y="3527428"/>
            <a:ext cx="12192000" cy="3357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800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Oval 25"/>
          <p:cNvSpPr>
            <a:spLocks noChangeArrowheads="1"/>
          </p:cNvSpPr>
          <p:nvPr/>
        </p:nvSpPr>
        <p:spPr bwMode="ltGray">
          <a:xfrm>
            <a:off x="1678517" y="4508503"/>
            <a:ext cx="5664201" cy="18002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b="0">
              <a:solidFill>
                <a:schemeClr val="tx1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3141663"/>
            <a:ext cx="12192000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800" b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7" name="Group 33"/>
          <p:cNvGrpSpPr>
            <a:grpSpLocks/>
          </p:cNvGrpSpPr>
          <p:nvPr userDrawn="1"/>
        </p:nvGrpSpPr>
        <p:grpSpPr bwMode="ltGray">
          <a:xfrm>
            <a:off x="368301" y="1255713"/>
            <a:ext cx="4992370" cy="4837112"/>
            <a:chOff x="174" y="791"/>
            <a:chExt cx="2933" cy="3047"/>
          </a:xfrm>
        </p:grpSpPr>
        <p:sp>
          <p:nvSpPr>
            <p:cNvPr id="8" name="Oval 18"/>
            <p:cNvSpPr>
              <a:spLocks noChangeArrowheads="1"/>
            </p:cNvSpPr>
            <p:nvPr/>
          </p:nvSpPr>
          <p:spPr bwMode="ltGray">
            <a:xfrm>
              <a:off x="174" y="791"/>
              <a:ext cx="2933" cy="30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172739" dir="3238358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 sz="18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9" name="Freeform 20" descr="049"/>
            <p:cNvSpPr>
              <a:spLocks/>
            </p:cNvSpPr>
            <p:nvPr/>
          </p:nvSpPr>
          <p:spPr bwMode="ltGray">
            <a:xfrm>
              <a:off x="712" y="892"/>
              <a:ext cx="1810" cy="1375"/>
            </a:xfrm>
            <a:custGeom>
              <a:avLst/>
              <a:gdLst>
                <a:gd name="T0" fmla="*/ 905 w 1810"/>
                <a:gd name="T1" fmla="*/ 1375 h 1375"/>
                <a:gd name="T2" fmla="*/ 1810 w 1810"/>
                <a:gd name="T3" fmla="*/ 395 h 1375"/>
                <a:gd name="T4" fmla="*/ 876 w 1810"/>
                <a:gd name="T5" fmla="*/ 24 h 1375"/>
                <a:gd name="T6" fmla="*/ 0 w 1810"/>
                <a:gd name="T7" fmla="*/ 396 h 1375"/>
                <a:gd name="T8" fmla="*/ 905 w 1810"/>
                <a:gd name="T9" fmla="*/ 1375 h 1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10" h="1375">
                  <a:moveTo>
                    <a:pt x="905" y="1375"/>
                  </a:moveTo>
                  <a:lnTo>
                    <a:pt x="1810" y="395"/>
                  </a:lnTo>
                  <a:cubicBezTo>
                    <a:pt x="1612" y="176"/>
                    <a:pt x="1300" y="0"/>
                    <a:pt x="876" y="24"/>
                  </a:cubicBezTo>
                  <a:cubicBezTo>
                    <a:pt x="452" y="48"/>
                    <a:pt x="252" y="149"/>
                    <a:pt x="0" y="396"/>
                  </a:cubicBezTo>
                  <a:lnTo>
                    <a:pt x="905" y="1375"/>
                  </a:lnTo>
                  <a:close/>
                </a:path>
              </a:pathLst>
            </a:custGeom>
            <a:blipFill dpi="0" rotWithShape="1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0" name="Freeform 21" descr="026"/>
            <p:cNvSpPr>
              <a:spLocks/>
            </p:cNvSpPr>
            <p:nvPr/>
          </p:nvSpPr>
          <p:spPr bwMode="ltGray">
            <a:xfrm>
              <a:off x="237" y="1353"/>
              <a:ext cx="1325" cy="1910"/>
            </a:xfrm>
            <a:custGeom>
              <a:avLst/>
              <a:gdLst>
                <a:gd name="T0" fmla="*/ 1325 w 1325"/>
                <a:gd name="T1" fmla="*/ 960 h 1910"/>
                <a:gd name="T2" fmla="*/ 414 w 1325"/>
                <a:gd name="T3" fmla="*/ 0 h 1910"/>
                <a:gd name="T4" fmla="*/ 27 w 1325"/>
                <a:gd name="T5" fmla="*/ 1014 h 1910"/>
                <a:gd name="T6" fmla="*/ 402 w 1325"/>
                <a:gd name="T7" fmla="*/ 1910 h 1910"/>
                <a:gd name="T8" fmla="*/ 1325 w 1325"/>
                <a:gd name="T9" fmla="*/ 960 h 19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5" h="1910">
                  <a:moveTo>
                    <a:pt x="1325" y="960"/>
                  </a:moveTo>
                  <a:lnTo>
                    <a:pt x="414" y="0"/>
                  </a:lnTo>
                  <a:cubicBezTo>
                    <a:pt x="238" y="162"/>
                    <a:pt x="0" y="570"/>
                    <a:pt x="27" y="1014"/>
                  </a:cubicBezTo>
                  <a:cubicBezTo>
                    <a:pt x="53" y="1458"/>
                    <a:pt x="233" y="1748"/>
                    <a:pt x="402" y="1910"/>
                  </a:cubicBezTo>
                  <a:lnTo>
                    <a:pt x="1325" y="960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1" name="Freeform 22" descr="AAW2"/>
            <p:cNvSpPr>
              <a:spLocks/>
            </p:cNvSpPr>
            <p:nvPr/>
          </p:nvSpPr>
          <p:spPr bwMode="ltGray">
            <a:xfrm>
              <a:off x="684" y="2350"/>
              <a:ext cx="1866" cy="1398"/>
            </a:xfrm>
            <a:custGeom>
              <a:avLst/>
              <a:gdLst>
                <a:gd name="T0" fmla="*/ 927 w 1866"/>
                <a:gd name="T1" fmla="*/ 0 h 1398"/>
                <a:gd name="T2" fmla="*/ 0 w 1866"/>
                <a:gd name="T3" fmla="*/ 975 h 1398"/>
                <a:gd name="T4" fmla="*/ 996 w 1866"/>
                <a:gd name="T5" fmla="*/ 1387 h 1398"/>
                <a:gd name="T6" fmla="*/ 1866 w 1866"/>
                <a:gd name="T7" fmla="*/ 996 h 1398"/>
                <a:gd name="T8" fmla="*/ 927 w 1866"/>
                <a:gd name="T9" fmla="*/ 0 h 13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66" h="1398">
                  <a:moveTo>
                    <a:pt x="927" y="0"/>
                  </a:moveTo>
                  <a:lnTo>
                    <a:pt x="0" y="975"/>
                  </a:lnTo>
                  <a:cubicBezTo>
                    <a:pt x="203" y="1204"/>
                    <a:pt x="607" y="1398"/>
                    <a:pt x="996" y="1387"/>
                  </a:cubicBezTo>
                  <a:cubicBezTo>
                    <a:pt x="1385" y="1375"/>
                    <a:pt x="1707" y="1159"/>
                    <a:pt x="1866" y="996"/>
                  </a:cubicBezTo>
                  <a:lnTo>
                    <a:pt x="927" y="0"/>
                  </a:lnTo>
                  <a:close/>
                </a:path>
              </a:pathLst>
            </a:custGeom>
            <a:blipFill dpi="0" rotWithShape="0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2" name="Freeform 19" descr="Oil3"/>
            <p:cNvSpPr>
              <a:spLocks/>
            </p:cNvSpPr>
            <p:nvPr/>
          </p:nvSpPr>
          <p:spPr bwMode="ltGray">
            <a:xfrm>
              <a:off x="1654" y="1335"/>
              <a:ext cx="1348" cy="1963"/>
            </a:xfrm>
            <a:custGeom>
              <a:avLst/>
              <a:gdLst>
                <a:gd name="T0" fmla="*/ 951 w 1348"/>
                <a:gd name="T1" fmla="*/ 1963 h 1963"/>
                <a:gd name="T2" fmla="*/ 1338 w 1348"/>
                <a:gd name="T3" fmla="*/ 977 h 1963"/>
                <a:gd name="T4" fmla="*/ 905 w 1348"/>
                <a:gd name="T5" fmla="*/ 0 h 1963"/>
                <a:gd name="T6" fmla="*/ 0 w 1348"/>
                <a:gd name="T7" fmla="*/ 987 h 1963"/>
                <a:gd name="T8" fmla="*/ 951 w 1348"/>
                <a:gd name="T9" fmla="*/ 1963 h 19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8" h="1963">
                  <a:moveTo>
                    <a:pt x="951" y="1963"/>
                  </a:moveTo>
                  <a:cubicBezTo>
                    <a:pt x="1244" y="1689"/>
                    <a:pt x="1348" y="1323"/>
                    <a:pt x="1338" y="977"/>
                  </a:cubicBezTo>
                  <a:cubicBezTo>
                    <a:pt x="1329" y="629"/>
                    <a:pt x="1132" y="226"/>
                    <a:pt x="905" y="0"/>
                  </a:cubicBezTo>
                  <a:lnTo>
                    <a:pt x="0" y="987"/>
                  </a:lnTo>
                  <a:lnTo>
                    <a:pt x="951" y="1963"/>
                  </a:lnTo>
                  <a:close/>
                </a:path>
              </a:pathLst>
            </a:custGeom>
            <a:blipFill dpi="0"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3" name="Oval 23"/>
            <p:cNvSpPr>
              <a:spLocks noChangeArrowheads="1"/>
            </p:cNvSpPr>
            <p:nvPr/>
          </p:nvSpPr>
          <p:spPr bwMode="ltGray">
            <a:xfrm>
              <a:off x="1138" y="1861"/>
              <a:ext cx="1043" cy="10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18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pic>
        <p:nvPicPr>
          <p:cNvPr id="14" name="Picture 34" descr="RTN 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215" y="3089276"/>
            <a:ext cx="9525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65600" y="762000"/>
            <a:ext cx="7620000" cy="1828800"/>
          </a:xfrm>
        </p:spPr>
        <p:txBody>
          <a:bodyPr/>
          <a:lstStyle>
            <a:lvl1pPr algn="r">
              <a:defRPr sz="4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</a:t>
            </a:r>
            <a:br>
              <a:rPr lang="en-US" noProof="0"/>
            </a:br>
            <a:r>
              <a:rPr lang="en-US" noProof="0"/>
              <a:t>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791200" y="3178175"/>
            <a:ext cx="6096000" cy="3810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486528"/>
            <a:ext cx="2844800" cy="37147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l">
              <a:defRPr lang="en-US" sz="1400" b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83DC19C0-FB01-437D-9A74-F2FF369E09EF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486528"/>
            <a:ext cx="3860800" cy="37147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sz="1400" b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</a:defRPr>
            </a:lvl1pPr>
          </a:lstStyle>
          <a:p>
            <a:pPr>
              <a:defRPr/>
            </a:pPr>
            <a:r>
              <a:rPr lang="th-TH">
                <a:latin typeface="TH SarabunPSK" pitchFamily="34" charset="-34"/>
                <a:cs typeface="TH SarabunPSK" pitchFamily="34" charset="-34"/>
              </a:rPr>
              <a:t>กพก.สพร.สปช.ทร.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486528"/>
            <a:ext cx="2844800" cy="37147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14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defRPr>
            </a:lvl1pPr>
          </a:lstStyle>
          <a:p>
            <a:pPr>
              <a:defRPr/>
            </a:pPr>
            <a:fld id="{91553D40-65A9-4AFD-8817-843B90A2E9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60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  <a:defRPr sz="320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  <a:lvl2pPr marL="742950" indent="-285750">
              <a:buClr>
                <a:schemeClr val="accent4">
                  <a:lumMod val="50000"/>
                </a:schemeClr>
              </a:buClr>
              <a:buFont typeface="Courier New" panose="02070309020205020404" pitchFamily="49" charset="0"/>
              <a:buChar char="o"/>
              <a:defRPr sz="320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defRPr>
            </a:lvl2pPr>
            <a:lvl3pPr>
              <a:defRPr sz="2800">
                <a:latin typeface="TH SarabunPSK" pitchFamily="34" charset="-34"/>
                <a:cs typeface="TH SarabunPSK" pitchFamily="34" charset="-34"/>
              </a:defRPr>
            </a:lvl3pPr>
            <a:lvl4pPr>
              <a:defRPr sz="2400">
                <a:latin typeface="TH SarabunPSK" pitchFamily="34" charset="-34"/>
                <a:cs typeface="TH SarabunPSK" pitchFamily="34" charset="-34"/>
              </a:defRPr>
            </a:lvl4pPr>
            <a:lvl5pPr>
              <a:defRPr sz="2400">
                <a:latin typeface="TH SarabunPSK" pitchFamily="34" charset="-34"/>
                <a:cs typeface="TH SarabunPSK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492B3858-DAB0-47F2-A5D8-2B3647BA8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538916"/>
            <a:ext cx="2743200" cy="3082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C8A25912-4F7F-4240-92EF-ED97957E33B3}" type="datetime1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21B8AEB8-6868-4C80-8612-7EC04CD56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538916"/>
            <a:ext cx="4114800" cy="3082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กพก.สพร.สปช.ทร.</a:t>
            </a:r>
            <a:endParaRPr lang="en-US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9DAA027D-4765-46E5-BEE0-6994E7FFA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538916"/>
            <a:ext cx="2743200" cy="3082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4E35B461-1959-4578-A5CF-D31F2B5B9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7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r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21B690A-13DA-418C-9CAE-108903DFE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152403"/>
            <a:ext cx="9855200" cy="563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258CA21D-D93F-4F6F-924D-54561CAD5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538916"/>
            <a:ext cx="2743200" cy="3082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A86B36B-557E-4BDA-AAE7-0D822AF50581}" type="datetime1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EF8ED4C-F8AF-4A07-9BC0-D43FAE07E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538916"/>
            <a:ext cx="4114800" cy="3082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กพก.สพร.สปช.ทร.</a:t>
            </a:r>
            <a:endParaRPr lang="en-US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B25D016-E034-4F34-BC5D-63A211DFD9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538916"/>
            <a:ext cx="2743200" cy="3082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4E35B461-1959-4578-A5CF-D31F2B5B9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9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ChangeArrowheads="1"/>
          </p:cNvSpPr>
          <p:nvPr/>
        </p:nvSpPr>
        <p:spPr bwMode="white">
          <a:xfrm>
            <a:off x="0" y="798516"/>
            <a:ext cx="12192000" cy="3127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800" b="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7" name="Rectangle 16"/>
          <p:cNvSpPr>
            <a:spLocks noChangeArrowheads="1"/>
          </p:cNvSpPr>
          <p:nvPr/>
        </p:nvSpPr>
        <p:spPr bwMode="white">
          <a:xfrm>
            <a:off x="0" y="3"/>
            <a:ext cx="12192000" cy="8366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800" b="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41428"/>
            <a:ext cx="109728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508000" y="152403"/>
            <a:ext cx="98552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grpSp>
        <p:nvGrpSpPr>
          <p:cNvPr id="1032" name="Group 42"/>
          <p:cNvGrpSpPr>
            <a:grpSpLocks/>
          </p:cNvGrpSpPr>
          <p:nvPr userDrawn="1"/>
        </p:nvGrpSpPr>
        <p:grpSpPr bwMode="ltGray">
          <a:xfrm>
            <a:off x="10149839" y="188914"/>
            <a:ext cx="1815678" cy="1512887"/>
            <a:chOff x="4604" y="119"/>
            <a:chExt cx="1049" cy="953"/>
          </a:xfrm>
        </p:grpSpPr>
        <p:sp>
          <p:nvSpPr>
            <p:cNvPr id="1042" name="Oval 18"/>
            <p:cNvSpPr>
              <a:spLocks noChangeArrowheads="1"/>
            </p:cNvSpPr>
            <p:nvPr userDrawn="1"/>
          </p:nvSpPr>
          <p:spPr bwMode="ltGray">
            <a:xfrm>
              <a:off x="4921" y="845"/>
              <a:ext cx="732" cy="227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tint val="0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 b="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036" name="Oval 19"/>
            <p:cNvSpPr>
              <a:spLocks noChangeArrowheads="1"/>
            </p:cNvSpPr>
            <p:nvPr userDrawn="1"/>
          </p:nvSpPr>
          <p:spPr bwMode="ltGray">
            <a:xfrm>
              <a:off x="4604" y="119"/>
              <a:ext cx="932" cy="9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63500" dir="2212194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 sz="1800" b="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grpSp>
          <p:nvGrpSpPr>
            <p:cNvPr id="1037" name="Group 41"/>
            <p:cNvGrpSpPr>
              <a:grpSpLocks/>
            </p:cNvGrpSpPr>
            <p:nvPr userDrawn="1"/>
          </p:nvGrpSpPr>
          <p:grpSpPr bwMode="ltGray">
            <a:xfrm>
              <a:off x="4635" y="150"/>
              <a:ext cx="869" cy="848"/>
              <a:chOff x="1129" y="900"/>
              <a:chExt cx="2765" cy="2856"/>
            </a:xfrm>
          </p:grpSpPr>
          <p:sp>
            <p:nvSpPr>
              <p:cNvPr id="1039" name="Freeform 36" descr="049"/>
              <p:cNvSpPr>
                <a:spLocks/>
              </p:cNvSpPr>
              <p:nvPr userDrawn="1"/>
            </p:nvSpPr>
            <p:spPr bwMode="ltGray">
              <a:xfrm>
                <a:off x="1604" y="900"/>
                <a:ext cx="1810" cy="1375"/>
              </a:xfrm>
              <a:custGeom>
                <a:avLst/>
                <a:gdLst>
                  <a:gd name="T0" fmla="*/ 905 w 1810"/>
                  <a:gd name="T1" fmla="*/ 1375 h 1375"/>
                  <a:gd name="T2" fmla="*/ 1810 w 1810"/>
                  <a:gd name="T3" fmla="*/ 395 h 1375"/>
                  <a:gd name="T4" fmla="*/ 876 w 1810"/>
                  <a:gd name="T5" fmla="*/ 24 h 1375"/>
                  <a:gd name="T6" fmla="*/ 0 w 1810"/>
                  <a:gd name="T7" fmla="*/ 396 h 1375"/>
                  <a:gd name="T8" fmla="*/ 905 w 1810"/>
                  <a:gd name="T9" fmla="*/ 1375 h 13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10" h="1375">
                    <a:moveTo>
                      <a:pt x="905" y="1375"/>
                    </a:moveTo>
                    <a:lnTo>
                      <a:pt x="1810" y="395"/>
                    </a:lnTo>
                    <a:cubicBezTo>
                      <a:pt x="1612" y="176"/>
                      <a:pt x="1300" y="0"/>
                      <a:pt x="876" y="24"/>
                    </a:cubicBezTo>
                    <a:cubicBezTo>
                      <a:pt x="452" y="48"/>
                      <a:pt x="252" y="149"/>
                      <a:pt x="0" y="396"/>
                    </a:cubicBezTo>
                    <a:lnTo>
                      <a:pt x="905" y="1375"/>
                    </a:lnTo>
                    <a:close/>
                  </a:path>
                </a:pathLst>
              </a:custGeom>
              <a:blipFill dpi="0" rotWithShape="1">
                <a:blip r:embed="rId5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 cmpd="sng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dirty="0"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1040" name="Freeform 37" descr="026"/>
              <p:cNvSpPr>
                <a:spLocks/>
              </p:cNvSpPr>
              <p:nvPr userDrawn="1"/>
            </p:nvSpPr>
            <p:spPr bwMode="ltGray">
              <a:xfrm>
                <a:off x="1129" y="1361"/>
                <a:ext cx="1325" cy="1910"/>
              </a:xfrm>
              <a:custGeom>
                <a:avLst/>
                <a:gdLst>
                  <a:gd name="T0" fmla="*/ 1325 w 1325"/>
                  <a:gd name="T1" fmla="*/ 960 h 1910"/>
                  <a:gd name="T2" fmla="*/ 414 w 1325"/>
                  <a:gd name="T3" fmla="*/ 0 h 1910"/>
                  <a:gd name="T4" fmla="*/ 27 w 1325"/>
                  <a:gd name="T5" fmla="*/ 1014 h 1910"/>
                  <a:gd name="T6" fmla="*/ 402 w 1325"/>
                  <a:gd name="T7" fmla="*/ 1910 h 1910"/>
                  <a:gd name="T8" fmla="*/ 1325 w 1325"/>
                  <a:gd name="T9" fmla="*/ 960 h 19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25" h="1910">
                    <a:moveTo>
                      <a:pt x="1325" y="960"/>
                    </a:moveTo>
                    <a:lnTo>
                      <a:pt x="414" y="0"/>
                    </a:lnTo>
                    <a:cubicBezTo>
                      <a:pt x="238" y="162"/>
                      <a:pt x="0" y="570"/>
                      <a:pt x="27" y="1014"/>
                    </a:cubicBezTo>
                    <a:cubicBezTo>
                      <a:pt x="53" y="1458"/>
                      <a:pt x="233" y="1748"/>
                      <a:pt x="402" y="1910"/>
                    </a:cubicBezTo>
                    <a:lnTo>
                      <a:pt x="1325" y="960"/>
                    </a:lnTo>
                    <a:close/>
                  </a:path>
                </a:pathLst>
              </a:custGeom>
              <a:blipFill dpi="0" rotWithShape="1">
                <a:blip r:embed="rId6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 cmpd="sng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dirty="0"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1041" name="Freeform 38" descr="AAW2"/>
              <p:cNvSpPr>
                <a:spLocks/>
              </p:cNvSpPr>
              <p:nvPr userDrawn="1"/>
            </p:nvSpPr>
            <p:spPr bwMode="ltGray">
              <a:xfrm>
                <a:off x="1576" y="2358"/>
                <a:ext cx="1866" cy="1398"/>
              </a:xfrm>
              <a:custGeom>
                <a:avLst/>
                <a:gdLst>
                  <a:gd name="T0" fmla="*/ 927 w 1866"/>
                  <a:gd name="T1" fmla="*/ 0 h 1398"/>
                  <a:gd name="T2" fmla="*/ 0 w 1866"/>
                  <a:gd name="T3" fmla="*/ 975 h 1398"/>
                  <a:gd name="T4" fmla="*/ 996 w 1866"/>
                  <a:gd name="T5" fmla="*/ 1387 h 1398"/>
                  <a:gd name="T6" fmla="*/ 1866 w 1866"/>
                  <a:gd name="T7" fmla="*/ 996 h 1398"/>
                  <a:gd name="T8" fmla="*/ 927 w 1866"/>
                  <a:gd name="T9" fmla="*/ 0 h 13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66" h="1398">
                    <a:moveTo>
                      <a:pt x="927" y="0"/>
                    </a:moveTo>
                    <a:lnTo>
                      <a:pt x="0" y="975"/>
                    </a:lnTo>
                    <a:cubicBezTo>
                      <a:pt x="203" y="1204"/>
                      <a:pt x="607" y="1398"/>
                      <a:pt x="996" y="1387"/>
                    </a:cubicBezTo>
                    <a:cubicBezTo>
                      <a:pt x="1385" y="1375"/>
                      <a:pt x="1707" y="1159"/>
                      <a:pt x="1866" y="996"/>
                    </a:cubicBezTo>
                    <a:lnTo>
                      <a:pt x="927" y="0"/>
                    </a:lnTo>
                    <a:close/>
                  </a:path>
                </a:pathLst>
              </a:custGeom>
              <a:blipFill dpi="0" rotWithShape="0">
                <a:blip r:embed="rId7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 cmpd="sng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dirty="0"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3" name="Freeform 39" descr="Oil3"/>
              <p:cNvSpPr>
                <a:spLocks/>
              </p:cNvSpPr>
              <p:nvPr userDrawn="1"/>
            </p:nvSpPr>
            <p:spPr bwMode="ltGray">
              <a:xfrm>
                <a:off x="2546" y="1343"/>
                <a:ext cx="1348" cy="1963"/>
              </a:xfrm>
              <a:custGeom>
                <a:avLst/>
                <a:gdLst>
                  <a:gd name="T0" fmla="*/ 951 w 1348"/>
                  <a:gd name="T1" fmla="*/ 1963 h 1963"/>
                  <a:gd name="T2" fmla="*/ 1338 w 1348"/>
                  <a:gd name="T3" fmla="*/ 977 h 1963"/>
                  <a:gd name="T4" fmla="*/ 905 w 1348"/>
                  <a:gd name="T5" fmla="*/ 0 h 1963"/>
                  <a:gd name="T6" fmla="*/ 0 w 1348"/>
                  <a:gd name="T7" fmla="*/ 987 h 1963"/>
                  <a:gd name="T8" fmla="*/ 951 w 1348"/>
                  <a:gd name="T9" fmla="*/ 1963 h 19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48" h="1963">
                    <a:moveTo>
                      <a:pt x="951" y="1963"/>
                    </a:moveTo>
                    <a:cubicBezTo>
                      <a:pt x="1244" y="1689"/>
                      <a:pt x="1348" y="1323"/>
                      <a:pt x="1338" y="977"/>
                    </a:cubicBezTo>
                    <a:cubicBezTo>
                      <a:pt x="1329" y="629"/>
                      <a:pt x="1132" y="226"/>
                      <a:pt x="905" y="0"/>
                    </a:cubicBezTo>
                    <a:lnTo>
                      <a:pt x="0" y="987"/>
                    </a:lnTo>
                    <a:lnTo>
                      <a:pt x="951" y="1963"/>
                    </a:lnTo>
                    <a:close/>
                  </a:path>
                </a:pathLst>
              </a:custGeom>
              <a:blipFill dpi="0" rotWithShape="1">
                <a:blip r:embed="rId8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 cmpd="sng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dirty="0">
                  <a:latin typeface="TH SarabunPSK" pitchFamily="34" charset="-34"/>
                  <a:cs typeface="TH SarabunPSK" pitchFamily="34" charset="-34"/>
                </a:endParaRPr>
              </a:p>
            </p:txBody>
          </p:sp>
        </p:grpSp>
        <p:sp>
          <p:nvSpPr>
            <p:cNvPr id="1038" name="Oval 24"/>
            <p:cNvSpPr>
              <a:spLocks noChangeArrowheads="1"/>
            </p:cNvSpPr>
            <p:nvPr userDrawn="1"/>
          </p:nvSpPr>
          <p:spPr bwMode="ltGray">
            <a:xfrm>
              <a:off x="4914" y="438"/>
              <a:ext cx="329" cy="3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 sz="1800" b="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1045" name="Text Box 21"/>
          <p:cNvSpPr txBox="1">
            <a:spLocks noChangeArrowheads="1"/>
          </p:cNvSpPr>
          <p:nvPr userDrawn="1"/>
        </p:nvSpPr>
        <p:spPr bwMode="auto">
          <a:xfrm>
            <a:off x="527052" y="763806"/>
            <a:ext cx="4616447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คณะทำงานย่อย</a:t>
            </a:r>
            <a:r>
              <a:rPr lang="th-TH" sz="2000" b="1" baseline="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หมวด </a:t>
            </a:r>
            <a:r>
              <a:rPr lang="th-TH" sz="2000" b="1" baseline="0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2 </a:t>
            </a:r>
            <a:r>
              <a:rPr lang="th-TH" sz="2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“การวางแผนเชิงยุทธศาสตร์”</a:t>
            </a:r>
          </a:p>
          <a:p>
            <a:pPr>
              <a:defRPr/>
            </a:pPr>
            <a:endParaRPr lang="th-TH" sz="2000" b="1" dirty="0">
              <a:solidFill>
                <a:schemeClr val="bg1">
                  <a:lumMod val="9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19" name="Picture 34" descr="RTN LOGO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40362" y="742957"/>
            <a:ext cx="27514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D7FAC1-8DC4-4B3F-9895-4B6F12D59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538916"/>
            <a:ext cx="2743200" cy="3082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6E872BE-63E4-460D-A824-34F2DFA8BFCA}" type="datetime1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66C5E-73DF-49B3-84E5-D34BE0198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538916"/>
            <a:ext cx="4114800" cy="3082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กพก.สพร.สปช.ทร.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2EA189-96DB-4ACB-8058-B76028E289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538916"/>
            <a:ext cx="2743200" cy="3082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4E35B461-1959-4578-A5CF-D31F2B5B9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7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H SarabunPSK" pitchFamily="34" charset="-34"/>
          <a:ea typeface="+mj-ea"/>
          <a:cs typeface="TH SarabunPSK" pitchFamily="34" charset="-34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  <a:cs typeface="FreesiaUPC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  <a:cs typeface="FreesiaUPC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  <a:cs typeface="FreesiaUPC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  <a:cs typeface="FreesiaUPC" pitchFamily="34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2"/>
          </a:solidFill>
          <a:latin typeface="TH SarabunPSK" pitchFamily="34" charset="-34"/>
          <a:ea typeface="+mn-ea"/>
          <a:cs typeface="TH SarabunPSK" pitchFamily="34" charset="-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TH SarabunPSK" pitchFamily="34" charset="-34"/>
          <a:cs typeface="TH SarabunPSK" pitchFamily="34" charset="-34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TH SarabunPSK" pitchFamily="34" charset="-34"/>
          <a:cs typeface="TH SarabunPSK" pitchFamily="34" charset="-34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H SarabunPSK" pitchFamily="34" charset="-34"/>
          <a:cs typeface="TH SarabunPSK" pitchFamily="34" charset="-34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H SarabunPSK" pitchFamily="34" charset="-34"/>
          <a:cs typeface="TH SarabunPSK" pitchFamily="34" charset="-34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6A95BA8-0CDD-44BC-A7D9-8BDD1EA97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5074" y="3067815"/>
            <a:ext cx="5938345" cy="526722"/>
          </a:xfrm>
        </p:spPr>
        <p:txBody>
          <a:bodyPr/>
          <a:lstStyle/>
          <a:p>
            <a:r>
              <a:rPr lang="th-TH" sz="2800" b="1" dirty="0"/>
              <a:t>คณะทำงานย่อยหมวด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2 “การวางแผนเชิงยุทธศาสตร์”</a:t>
            </a:r>
          </a:p>
          <a:p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14300"/>
            <a:ext cx="12192000" cy="1657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แผนยุทธศาสตร์ของกรมยุทธศึกษาทหารเรือ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ประจำปีงบประมาณ ๒๕๖๒ (ปรับปรุงใหม่)</a:t>
            </a:r>
            <a:endParaRPr lang="en-US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53724225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>
            <a:off x="175143" y="4467082"/>
            <a:ext cx="11809312" cy="1335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91" name="Rectangle 90"/>
          <p:cNvSpPr/>
          <p:nvPr/>
        </p:nvSpPr>
        <p:spPr>
          <a:xfrm>
            <a:off x="175143" y="2253396"/>
            <a:ext cx="11809312" cy="22295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0" name="Rectangle 89"/>
          <p:cNvSpPr/>
          <p:nvPr/>
        </p:nvSpPr>
        <p:spPr>
          <a:xfrm>
            <a:off x="175143" y="1258527"/>
            <a:ext cx="11830514" cy="9894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/>
          </a:p>
        </p:txBody>
      </p:sp>
      <p:sp>
        <p:nvSpPr>
          <p:cNvPr id="5" name="TextBox 4"/>
          <p:cNvSpPr txBox="1"/>
          <p:nvPr/>
        </p:nvSpPr>
        <p:spPr>
          <a:xfrm>
            <a:off x="136519" y="154274"/>
            <a:ext cx="2055446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ยุทธศาสตร์ ยศ.ทร.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6519" y="1457752"/>
            <a:ext cx="215849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เป้าประสงค์</a:t>
            </a:r>
            <a:br>
              <a:rPr lang="th-TH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รองรับยุทธศาสตร์ ยศ.ทร.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09305" y="1373694"/>
            <a:ext cx="283231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เป้าประสงค์ที่ ๑</a:t>
            </a: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b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บริหารจัดการองค์กรได้ตามเกณฑ์คุณภาพการบริหารจัดการภาครัฐ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928" y="2848654"/>
            <a:ext cx="2400265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เป้าหมาย/ตัวชี้วัด </a:t>
            </a:r>
            <a:br>
              <a:rPr lang="th-TH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ระดับ ทร.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87866" y="2551961"/>
            <a:ext cx="365752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 ๓.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ประเทศมีความมั่นคงปลอดภัยจากภัยคุกคามทุกรูปแบบ ทั้งจากทางทะเล ตามแนวชายฝั่งและพื้นที่รับผิดชอบของ ทร.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32173" y="2547116"/>
            <a:ext cx="384042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ร้อยละความสำเร็จในการจัดกำลังทางเรือ ทางบก ทางอากาศ ของ ทร. ในการวางกำลังลาดตระเวนเฝ้าตรวจหรือรับสถานการณ์ในพื้นที่รับผิดชอบตลอด ๒๔ ชั่วโมง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48193" y="5024564"/>
            <a:ext cx="246843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ด้านการบริหารจัดการ ข้อ ๑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พัฒนาระบบการบริหารจัดการของกองทัพเรือสู่ความเป็นเลิศ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391687" y="4905294"/>
            <a:ext cx="2730704" cy="718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ด้านทั่วไป ข้อ ๑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พิทักษ์รักษาและเทิดทูนสถาบันพระมหากษัตริย์อย่างเต็มกำลังความสามารถ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448516" y="1388958"/>
            <a:ext cx="295309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เป้าประสงค์ที่ ๓</a:t>
            </a:r>
            <a:b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ส่งเสริมและสนับสนุนการถวายพระเกียรติแด่สถาบันพระมหากษัตริย์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6879" y="4719549"/>
            <a:ext cx="244827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000" lvl="0" algn="ctr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ตอบสนองนโยบาย ทร. </a:t>
            </a:r>
            <a:b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ปี ๒๕๖๒ 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2543605" y="2096844"/>
            <a:ext cx="0" cy="2915091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242004" y="38168"/>
            <a:ext cx="0" cy="670320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013860" y="3671666"/>
            <a:ext cx="2307880" cy="5129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 ๒.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สถาบันพระมหากษัตริย์ได้รับการเทิดทูนอย่างสมพระเกียรติ 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632173" y="3571091"/>
            <a:ext cx="3840425" cy="5129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ร้อยละความสำเร็จของกิจกรรมเทิดพระเกียรติตามแผนงานและโครงการของ ทร. 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6931557" y="2042526"/>
            <a:ext cx="0" cy="3388816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467350" y="1397870"/>
            <a:ext cx="2752725" cy="718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เป้าประสงค์ข้อ ๒ </a:t>
            </a:r>
            <a:b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srgbClr val="333333"/>
                </a:solidFill>
                <a:latin typeface="TH SarabunPSK" pitchFamily="34" charset="-34"/>
                <a:cs typeface="TH SarabunPSK" pitchFamily="34" charset="-34"/>
              </a:rPr>
              <a:t>มีการกำกับดูแลองค์กรที่ดี มีคุณธรรม จริยธรรมและมีความรับผิดชอบต่อสังคม</a:t>
            </a:r>
          </a:p>
        </p:txBody>
      </p:sp>
      <p:cxnSp>
        <p:nvCxnSpPr>
          <p:cNvPr id="42" name="Straight Connector 41"/>
          <p:cNvCxnSpPr>
            <a:stCxn id="88" idx="4"/>
          </p:cNvCxnSpPr>
          <p:nvPr/>
        </p:nvCxnSpPr>
        <p:spPr>
          <a:xfrm>
            <a:off x="6101001" y="2210462"/>
            <a:ext cx="0" cy="341499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311691" y="2129729"/>
            <a:ext cx="0" cy="417388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1088556" y="2441354"/>
            <a:ext cx="626113" cy="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1693465" y="2426309"/>
            <a:ext cx="0" cy="2728905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0143593" y="5139311"/>
            <a:ext cx="1571075" cy="0"/>
          </a:xfrm>
          <a:prstGeom prst="line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225769" y="2107547"/>
            <a:ext cx="171843" cy="128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8" name="Oval 87"/>
          <p:cNvSpPr/>
          <p:nvPr/>
        </p:nvSpPr>
        <p:spPr>
          <a:xfrm>
            <a:off x="6015079" y="2081580"/>
            <a:ext cx="171843" cy="12888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9" name="Oval 88"/>
          <p:cNvSpPr/>
          <p:nvPr/>
        </p:nvSpPr>
        <p:spPr>
          <a:xfrm>
            <a:off x="10975514" y="2096844"/>
            <a:ext cx="171843" cy="12888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0" name="Right Arrow 49"/>
          <p:cNvSpPr/>
          <p:nvPr/>
        </p:nvSpPr>
        <p:spPr>
          <a:xfrm rot="5400000">
            <a:off x="6842665" y="677740"/>
            <a:ext cx="278513" cy="82579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4" name="Straight Connector 53"/>
          <p:cNvCxnSpPr/>
          <p:nvPr/>
        </p:nvCxnSpPr>
        <p:spPr>
          <a:xfrm>
            <a:off x="4883309" y="5410149"/>
            <a:ext cx="2071487" cy="0"/>
          </a:xfrm>
          <a:prstGeom prst="line">
            <a:avLst/>
          </a:prstGeom>
          <a:ln w="5715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310248" y="4207789"/>
            <a:ext cx="5383217" cy="0"/>
          </a:xfrm>
          <a:prstGeom prst="line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1088555" y="2113868"/>
            <a:ext cx="0" cy="352195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6331451" y="4034586"/>
            <a:ext cx="1257716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6745393" y="2867723"/>
            <a:ext cx="939507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2459105" y="5815176"/>
            <a:ext cx="9372488" cy="512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ควรให้ปรับเป้าประสงค์ที่ ๑ เป็นบริหารจัดการองค์กรได้ตามเกณฑ์คุณภาพการบริหารจัดการภาครัฐ </a:t>
            </a: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ให้สามารถสนับสนุนการรักษาความมั่นคงปลอดภัยจากภัยคุกคามทุกรูปแบบได้อย่างมีประสิทธิภาพ</a:t>
            </a:r>
            <a:endParaRPr lang="th-TH" sz="16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-16879" y="6134179"/>
            <a:ext cx="225888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000" lvl="0" algn="ctr" fontAlgn="ctr"/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ข้อเสนอแนะ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475944" y="6303456"/>
            <a:ext cx="9322824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ควรปรับเป้าประสงค์ที่ ๑๑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เป็นมีนโยบายกำกับดูแลองค์กรที่ดี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ให้สามารถผลิตและพัฒนากำลังพล รวมทั้งศึกษาและวิจัยทางยุทธศาสตร์ที่สนับสนุนการรักษาความมั่นคงปลอดภัยจากภัยคุกคามทุกรูปแบบได้อย่างมีประสิทธิภาพ</a:t>
            </a:r>
          </a:p>
        </p:txBody>
      </p:sp>
      <p:sp>
        <p:nvSpPr>
          <p:cNvPr id="2" name="Rectangle 1"/>
          <p:cNvSpPr/>
          <p:nvPr/>
        </p:nvSpPr>
        <p:spPr>
          <a:xfrm>
            <a:off x="2242003" y="4659"/>
            <a:ext cx="82831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algn="ctr" fontAlgn="ctr">
              <a:spcBef>
                <a:spcPts val="600"/>
              </a:spcBef>
            </a:pPr>
            <a:r>
              <a:rPr lang="th-TH" sz="24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ยุทธศาสตร์ที่ ๑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ยุทธศาสตร์ด้านการบริหารจัดการให้เป็นองค์กรแห่งการเรียนรู้ มีความเป็น       มืออาชีพ มีธรรมาภิบาล และจงรักภักดีต่อสถาบันหลักของชาติ</a:t>
            </a:r>
          </a:p>
        </p:txBody>
      </p:sp>
    </p:spTree>
    <p:extLst>
      <p:ext uri="{BB962C8B-B14F-4D97-AF65-F5344CB8AC3E}">
        <p14:creationId xmlns:p14="http://schemas.microsoft.com/office/powerpoint/2010/main" val="598339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>
            <a:off x="196345" y="4397259"/>
            <a:ext cx="11809312" cy="24607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1" name="Rectangle 90"/>
          <p:cNvSpPr/>
          <p:nvPr/>
        </p:nvSpPr>
        <p:spPr>
          <a:xfrm>
            <a:off x="196345" y="2167671"/>
            <a:ext cx="11809312" cy="22295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0" name="Rectangle 89"/>
          <p:cNvSpPr/>
          <p:nvPr/>
        </p:nvSpPr>
        <p:spPr>
          <a:xfrm>
            <a:off x="196345" y="1172802"/>
            <a:ext cx="11809312" cy="9894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0" y="168543"/>
            <a:ext cx="2208844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ยุทธศาสตร์ ยศ.ทร.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6519" y="1372027"/>
            <a:ext cx="215849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เป้าประสงค์</a:t>
            </a:r>
            <a:br>
              <a:rPr lang="th-TH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รองรับยุทธศาสตร์ ยศ.ทร.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928" y="2762929"/>
            <a:ext cx="2400265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เป้าหมาย/ตัวชี้วัด </a:t>
            </a:r>
            <a:br>
              <a:rPr lang="th-TH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ระดับ ทร.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87866" y="2629102"/>
            <a:ext cx="365752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 ๓.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ประเทศมีความมั่นคงปลอดภัยจากภัยคุกคามทุกรูปแบบ ทั้งจากทางทะเล ตามแนวชายฝั่งและพื้นที่รับผิดชอบของ ทร.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32173" y="2461391"/>
            <a:ext cx="384042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ร้อยละความสำเร็จในการจัดกำลังทางเรือ ทางบก ทางอากาศ ของ ทร. ในการวางกำลังลาดตระเวนเฝ้าตรวจหรือรับสถานการณ์ในพื้นที่รับผิดชอบตลอด ๒๔ ชั่วโมง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46052" y="237792"/>
            <a:ext cx="7897894" cy="338554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36000" lvl="0" algn="ctr" fontAlgn="ctr">
              <a:lnSpc>
                <a:spcPts val="1600"/>
              </a:lnSpc>
            </a:pPr>
            <a:r>
              <a:rPr lang="th-TH" sz="24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ยุทธศาสตร์ที่ ๒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ยุทธศาสตร์ด้านการพัฒนาคุณภาพการศึกษาสำหรับกำลังพล ทร.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26815" y="4603036"/>
            <a:ext cx="2305895" cy="15286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5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ด้านการกำหนดยุทธศาสตร์และโครงสร้างกำลังรบ ข้อ ๗</a:t>
            </a:r>
            <a:r>
              <a:rPr lang="th-TH" sz="15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ขยายกรอบความร่วมมือระหว่างกองทัพเรือกับกองทัพเรือประเทศสมาชิกอาเซียนที่มีอาณาเขตทางทะเลติดต่อกับประเทศไทย และดำรงความสัมพันธ์ที่ดีกับกองทัพเรือประเทศมหาอำนาจอย่างสมดุล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698844" y="4644639"/>
            <a:ext cx="2730704" cy="11182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5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ด้านกำลังพล ข้อ ๔</a:t>
            </a:r>
            <a:r>
              <a:rPr lang="th-TH" sz="15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พัฒนากำลังพลให้มีทักษะในการติดต่อประสานงานและปฏิบัติการร่วมกับกองทัพเรือมิตรประเทศและสนับสนุนการก้าวไปสู่ความเป็นหน่วยงานความมั่นคงทางทะเลที่มีบทบาทนำในภูมิภาคของกองทัพเรือ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574053" y="1291401"/>
            <a:ext cx="2738673" cy="5027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เป้าประสงค์ที่ ๕</a:t>
            </a: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marL="36000" lvl="0" fontAlgn="ctr">
              <a:lnSpc>
                <a:spcPts val="1600"/>
              </a:lnSpc>
            </a:pP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ดำรงความต่อเนื่องขีดสมรรถนะหลักของหน่วย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780923" y="1303276"/>
            <a:ext cx="2502253" cy="5091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เป้าประสงค์ที่ ๖</a:t>
            </a: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marL="36000" lvl="0" fontAlgn="ctr">
              <a:lnSpc>
                <a:spcPts val="1600"/>
              </a:lnSpc>
            </a:pP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ผู้รับบริการมีความพึงพอใจเสมอ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6879" y="4633824"/>
            <a:ext cx="244827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000" lvl="0" algn="ctr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ตอบสนองนโยบาย ทร. </a:t>
            </a:r>
            <a:b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ปี ๒๕๖๒ </a:t>
            </a:r>
          </a:p>
        </p:txBody>
      </p:sp>
      <p:sp>
        <p:nvSpPr>
          <p:cNvPr id="55" name="Right Arrow 54"/>
          <p:cNvSpPr/>
          <p:nvPr/>
        </p:nvSpPr>
        <p:spPr>
          <a:xfrm rot="5400000">
            <a:off x="6675214" y="430845"/>
            <a:ext cx="427067" cy="82579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7" name="Straight Connector 66"/>
          <p:cNvCxnSpPr/>
          <p:nvPr/>
        </p:nvCxnSpPr>
        <p:spPr>
          <a:xfrm>
            <a:off x="2543605" y="1952473"/>
            <a:ext cx="0" cy="2681351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1785964" y="1837609"/>
            <a:ext cx="0" cy="4357484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10608501" y="1837609"/>
            <a:ext cx="1" cy="45956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192011" y="2273323"/>
            <a:ext cx="4416491" cy="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935783" y="2069194"/>
            <a:ext cx="0" cy="459163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242004" y="38168"/>
            <a:ext cx="0" cy="641516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2675293" y="3764331"/>
            <a:ext cx="399677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 ๕.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ความสัมพันธ์ทางทหารที่ดีกับประเทศเพื่อนบ้าน ประเทศในกลุ่มอาเซียน และมิตรประเทศ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632173" y="3620177"/>
            <a:ext cx="3840425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ร้อยละความสำเร็จในการดำเนินงานความร่วมมือด้านความมมั่นคงในกรอบอาเซียน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487003" y="4452812"/>
            <a:ext cx="2587840" cy="11182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5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ด้านทั่วไป ข้อ ๗</a:t>
            </a:r>
            <a:r>
              <a:rPr lang="th-TH" sz="15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ปรับปรุงและพัฒนามาตรฐานการปฏิบัติงานของกองทัพเรืออย่างต่อเนื่อง โดยการเสริมจุดแข็งในการปฏิบัติการทางทหารของกองทัพเรือ และกำหนดคู่เทียบ เพื่อนำไปสู่การปฏบัติงานอย่างมืออาชีพ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6672064" y="2921490"/>
            <a:ext cx="939507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6576054" y="3917057"/>
            <a:ext cx="949505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931557" y="1956802"/>
            <a:ext cx="0" cy="2728905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8880309" y="1941139"/>
            <a:ext cx="0" cy="44391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448192" y="1334165"/>
            <a:ext cx="2591689" cy="5129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เป้าประสงค์ที่ ๔</a:t>
            </a: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การศึกษาทุกระดับรองรับนโยบาย ทร. ได้รับการรับรองมาตรฐาน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0128448" y="4658446"/>
            <a:ext cx="1344149" cy="11182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5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ด้านการบริหารจัดการ ข้อ ๑</a:t>
            </a:r>
            <a:r>
              <a:rPr lang="th-TH" sz="15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พัฒนาระบบการบริหารจัดการของกองทัพเรือสู่ความเป็นเลิศ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910871" y="6226896"/>
            <a:ext cx="7005223" cy="5027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5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ด้านการบริหารจัดการ ข้อ ๔</a:t>
            </a:r>
            <a:r>
              <a:rPr lang="th-TH" sz="15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พัฒนาการตรวจสอบและประเมินผลการปฏิบัติงานที่สำคัญของกองทัพเรือ เพื่อให้มีความเป็นระบบ และมีการบูรณาการสำหรับใช้เป็นเครื่องมือในการกำกับดูแลการขับเคลื่อนกองทัพเรือที่มีประสิทธิภาพ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410213" y="2229047"/>
            <a:ext cx="0" cy="29931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367808" y="2230484"/>
            <a:ext cx="1344149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690972" y="1961847"/>
            <a:ext cx="0" cy="2839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311691" y="1958580"/>
            <a:ext cx="0" cy="558628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76279" y="1942678"/>
            <a:ext cx="0" cy="179107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893378" y="2067856"/>
            <a:ext cx="2122836" cy="0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984409" y="1933188"/>
            <a:ext cx="0" cy="1504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223815" y="2264048"/>
            <a:ext cx="0" cy="264309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10074842" y="4546175"/>
            <a:ext cx="1588439" cy="18955"/>
          </a:xfrm>
          <a:prstGeom prst="line">
            <a:avLst/>
          </a:prstGeom>
          <a:ln w="5715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861966" y="2371531"/>
            <a:ext cx="2801315" cy="24671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1663281" y="2385053"/>
            <a:ext cx="0" cy="2728905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1439615" y="5069488"/>
            <a:ext cx="211446" cy="0"/>
          </a:xfrm>
          <a:prstGeom prst="line">
            <a:avLst/>
          </a:prstGeom>
          <a:ln w="5715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225769" y="1954074"/>
            <a:ext cx="171843" cy="128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6" name="Oval 85"/>
          <p:cNvSpPr/>
          <p:nvPr/>
        </p:nvSpPr>
        <p:spPr>
          <a:xfrm>
            <a:off x="5605050" y="1961847"/>
            <a:ext cx="171843" cy="1288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8" name="Oval 87"/>
          <p:cNvSpPr/>
          <p:nvPr/>
        </p:nvSpPr>
        <p:spPr>
          <a:xfrm>
            <a:off x="8794387" y="1943989"/>
            <a:ext cx="171843" cy="12888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9" name="Oval 88"/>
          <p:cNvSpPr/>
          <p:nvPr/>
        </p:nvSpPr>
        <p:spPr>
          <a:xfrm>
            <a:off x="10522579" y="1853712"/>
            <a:ext cx="171843" cy="12888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745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>
            <a:off x="196345" y="4221088"/>
            <a:ext cx="11809312" cy="22322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1" name="Rectangle 90"/>
          <p:cNvSpPr/>
          <p:nvPr/>
        </p:nvSpPr>
        <p:spPr>
          <a:xfrm>
            <a:off x="196345" y="2224820"/>
            <a:ext cx="11809312" cy="22534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0" name="Rectangle 89"/>
          <p:cNvSpPr/>
          <p:nvPr/>
        </p:nvSpPr>
        <p:spPr>
          <a:xfrm>
            <a:off x="196345" y="1229952"/>
            <a:ext cx="11809312" cy="9894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47928" y="178999"/>
            <a:ext cx="2144037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ยุทธศาสตร์ ยศ.ทร.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6519" y="1429177"/>
            <a:ext cx="215849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เป้าประสงค์</a:t>
            </a:r>
            <a:br>
              <a:rPr lang="th-TH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รองรับยุทธศาสตร์ ยศ.ทร.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99589" y="1306065"/>
            <a:ext cx="240026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เป้าประสงค์ที่ ๗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บำรุงขวัญ พัฒนาคุณภาพชีวิต มีแนวทางรับราชการ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928" y="2820079"/>
            <a:ext cx="2400265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เป้าหมาย/ตัวชี้วัด </a:t>
            </a:r>
            <a:br>
              <a:rPr lang="th-TH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ระดับ ทร.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21281" y="2686252"/>
            <a:ext cx="418164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 ๓.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ประเทศมีความมั่นคงปลอดภัยจากภัยคุกคามทุกรูปแบบ ทั้งจากทางทะเล ตามแนวชายฝั่งและพื้นที่รับผิดชอบของ ทร.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32173" y="2518541"/>
            <a:ext cx="384042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ร้อยละความสำเร็จในการจัดกำลังทางเรือ ทางบก ทางอากาศ ของ ทร. ในการวางกำลังลาดตระเวนเฝ้าตรวจหรือรับสถานการณ์ในพื้นที่รับผิดชอบตลอด ๒๔ ชั่วโมง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88081" y="38395"/>
            <a:ext cx="7932244" cy="830997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36000" algn="ctr" fontAlgn="ctr"/>
            <a:r>
              <a:rPr lang="th-TH" sz="24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ยุทธศาสตร์ที่ ๓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ยุทธศาสตร์ด้านการพัฒนาบุคลากรการศึกษาและวิจัยยุทธศาสตร์ทางเรือ</a:t>
            </a:r>
          </a:p>
          <a:p>
            <a:pPr marL="36000" algn="ctr" fontAlgn="ctr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ตลอดจนยุทธศาสตร์ทะเล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770705" y="4789039"/>
            <a:ext cx="2332787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ด้านทั่วไป ข้อ ๖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พัฒนาระบบการสวัสดิการและการบริการกำลังพลให้มีความสะดวก รวดเร็ว และมีมาตรฐานในการให้บริการที่ดี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38719" y="4780274"/>
            <a:ext cx="1923411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ด้านการสื่อสารและสารสนเทศ ข้อ ๔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พัฒนาระบบสำนักงานอัตโนมัติของกองทัพเรือให้มีมาตรฐานระดับสากล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39884" y="1309912"/>
            <a:ext cx="3029243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เป้าประสงค์ที่ ๘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สนับสนุนการสร้างความสัมพันธ์ทางทหารเรือกับชาติทางทะเลที่เกี่ยวข้อง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219442" y="1309912"/>
            <a:ext cx="363719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เป้าประสงค์ที่ ๙</a:t>
            </a: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มีมาตรฐานวิชาการและมีผลงานวิชาการ</a:t>
            </a: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ที่เป็นเลิศทั้งในระดับประเทศและต่างประเทศ </a:t>
            </a:r>
            <a:endParaRPr lang="th-TH" sz="16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16879" y="4690974"/>
            <a:ext cx="244827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000" lvl="0" algn="ctr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ตอบสนองนโยบาย ทร. </a:t>
            </a:r>
            <a:b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ปี ๒๕๖๒ </a:t>
            </a:r>
          </a:p>
        </p:txBody>
      </p:sp>
      <p:sp>
        <p:nvSpPr>
          <p:cNvPr id="55" name="Right Arrow 54"/>
          <p:cNvSpPr/>
          <p:nvPr/>
        </p:nvSpPr>
        <p:spPr>
          <a:xfrm rot="5400000">
            <a:off x="6234466" y="738464"/>
            <a:ext cx="385207" cy="5977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2543605" y="1890840"/>
            <a:ext cx="8494" cy="355991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552099" y="5427443"/>
            <a:ext cx="338364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1610413" y="1894687"/>
            <a:ext cx="0" cy="298382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162130" y="5420164"/>
            <a:ext cx="257317" cy="30593"/>
          </a:xfrm>
          <a:prstGeom prst="line">
            <a:avLst/>
          </a:prstGeom>
          <a:ln w="5715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643100" y="1894687"/>
            <a:ext cx="0" cy="713283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9531181" y="1894687"/>
            <a:ext cx="0" cy="4450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893378" y="2318001"/>
            <a:ext cx="3648405" cy="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935783" y="2310051"/>
            <a:ext cx="0" cy="264309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242004" y="38168"/>
            <a:ext cx="0" cy="641516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2717699" y="3698383"/>
            <a:ext cx="455343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 ๕.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ความสัมพันธ์ทางทหารที่ดีกับประเทศเพื่อนบ้าน ประเทศในกลุ่มอาเซียน และมิตรประเทศ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632173" y="3677327"/>
            <a:ext cx="3840425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ร้อยละความสำเร็จในการดำเนินงานความร่วมมือด้านความมมั่นคงในกรอบอาเซียน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763587" y="4635334"/>
            <a:ext cx="3074187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ด้านการกำหนดยุทธศาสตร์และโครงสร้างกำลังรบ ข้อ ๗ 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ยายกรอบความร่วมมือระหว่างกองทัพเรือกับกองทัพเรือประเทศสมาชิกอาเซียนที่มีอาณาเขตทางทะเลติดต่อกับประเทศไทย และดำรงความสัมพันธ์ที่ดีกับกองทัพเรือประเทศมหาอำนาจอย่างสมดุล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6888747" y="2978640"/>
            <a:ext cx="885441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7301643" y="3969714"/>
            <a:ext cx="461944" cy="4493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079928" y="1894687"/>
            <a:ext cx="0" cy="1782640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7408345" y="1894687"/>
            <a:ext cx="0" cy="352547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10837773" y="4855460"/>
            <a:ext cx="772640" cy="0"/>
          </a:xfrm>
          <a:prstGeom prst="line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3557178" y="1891840"/>
            <a:ext cx="171843" cy="128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7" name="Oval 126"/>
          <p:cNvSpPr/>
          <p:nvPr/>
        </p:nvSpPr>
        <p:spPr>
          <a:xfrm>
            <a:off x="7334655" y="1885070"/>
            <a:ext cx="171843" cy="12888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8" name="Oval 127"/>
          <p:cNvSpPr/>
          <p:nvPr/>
        </p:nvSpPr>
        <p:spPr>
          <a:xfrm>
            <a:off x="9445259" y="1894687"/>
            <a:ext cx="171843" cy="12888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0359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>
            <a:off x="196944" y="3923858"/>
            <a:ext cx="11809312" cy="25817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1" name="Rectangle 90"/>
          <p:cNvSpPr/>
          <p:nvPr/>
        </p:nvSpPr>
        <p:spPr>
          <a:xfrm>
            <a:off x="196345" y="2312283"/>
            <a:ext cx="11809312" cy="16619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0" name="Rectangle 89"/>
          <p:cNvSpPr/>
          <p:nvPr/>
        </p:nvSpPr>
        <p:spPr>
          <a:xfrm>
            <a:off x="196345" y="1198148"/>
            <a:ext cx="11809312" cy="11141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96345" y="182167"/>
            <a:ext cx="1920213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ยุทธศาสตร์ ยศ.ทร.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6519" y="1429177"/>
            <a:ext cx="215849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เป้าประสงค์</a:t>
            </a:r>
            <a:br>
              <a:rPr lang="th-TH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รองรับยุทธศาสตร์ ยศ.ทร.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39616" y="1354258"/>
            <a:ext cx="2492249" cy="8233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ts val="1920"/>
              </a:lnSpc>
              <a:tabLst>
                <a:tab pos="270510" algn="l"/>
                <a:tab pos="450215" algn="l"/>
              </a:tabLst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เป้าประสงค์ข้อ ๑๐</a:t>
            </a:r>
          </a:p>
          <a:p>
            <a:pPr lvl="0">
              <a:lnSpc>
                <a:spcPts val="1920"/>
              </a:lnSpc>
              <a:tabLst>
                <a:tab pos="270510" algn="l"/>
                <a:tab pos="450215" algn="l"/>
              </a:tabLst>
            </a:pP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การพัฒนาระบบสารสนเทศ ไปสู่ </a:t>
            </a:r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E-Leaning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928" y="2820079"/>
            <a:ext cx="2400265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เป้าหมาย/ตัวชี้วัด </a:t>
            </a:r>
            <a:br>
              <a:rPr lang="th-TH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ระดับ ทร.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72079" y="2500606"/>
            <a:ext cx="2112235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ตัวชี้วัดระดับ ทร.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115641" y="2710322"/>
            <a:ext cx="4032448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 ๓.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b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ประเทศมีความมั่นคงปลอดภัยจากภัยคุกคามทุกรูปแบบ ทั้งจากทางทะเล ตามแนวชายฝั่งและพื้นที่รับผิดชอบของ ทร.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912002" y="2808755"/>
            <a:ext cx="363480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ร้อยละความสำเร็จในการจัดกำลังทางเรือ ทางบก ทางอากาศ ของ ทร. ในการวางกำลังลาดตระเวนเฝ้าตรวจหรือรับสถานการณ์ในพื้นที่รับผิดชอบตลอด ๒๔ ชั่วโมง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744528" y="138372"/>
            <a:ext cx="7383921" cy="461665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th-TH" sz="2400" b="1" dirty="0">
                <a:solidFill>
                  <a:schemeClr val="bg1"/>
                </a:solidFill>
                <a:ea typeface="Calibri"/>
                <a:cs typeface="TH SarabunPSK"/>
              </a:rPr>
              <a:t> </a:t>
            </a:r>
            <a:r>
              <a:rPr lang="th-TH" sz="24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ยุทธศาสตร์ที่ ๔ </a:t>
            </a:r>
            <a:r>
              <a:rPr lang="th-TH" sz="2400" b="1" dirty="0">
                <a:solidFill>
                  <a:schemeClr val="bg1"/>
                </a:solidFill>
                <a:ea typeface="Calibri"/>
                <a:cs typeface="TH SarabunPSK"/>
              </a:rPr>
              <a:t>ยุทธศาสตร์ด้านการพัฒนาสิ่งสนับสนุนการศึกษา</a:t>
            </a:r>
            <a:endParaRPr lang="th-TH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48200" y="4542558"/>
            <a:ext cx="1728192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ด้านการบริหารจัดการ ข้อ ๓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พัฒนาระบบ </a:t>
            </a:r>
            <a:r>
              <a:rPr lang="en-US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RTN ERP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ให้สามารถสนับสนุนการบริหารจัดการทรัพยากรของกองทัพเรืออย่างมีประสิทธิภาพ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69633" y="4262240"/>
            <a:ext cx="2749808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ด้านกำลังพล ข้อ ๔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พัฒนากำลังพลให้มีทักษะในการติดต่อประสานงานและปฏิบัติการร่วมกับกองทัพเรือมิตรประเทศและสนับสนุนการก้าวไปสู่ความเป็นหน่วยงานความมั่นคงทางทะเลที่มีบทบาทนำในภูมิภาคของกองทัพเรือ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56153" y="1354367"/>
            <a:ext cx="2255849" cy="8233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ts val="1920"/>
              </a:lnSpc>
              <a:tabLst>
                <a:tab pos="270510" algn="l"/>
                <a:tab pos="450215" algn="l"/>
              </a:tabLst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เป้าประสงค์ข้อ๑๑</a:t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พัฒนาสิ่งอำนวยความสะดวกและสิ่งสนับสนุนการศึกษาให้ทันสมัย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219442" y="1364266"/>
            <a:ext cx="3250761" cy="8233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ts val="1920"/>
              </a:lnSpc>
              <a:spcAft>
                <a:spcPts val="1000"/>
              </a:spcAft>
              <a:tabLst>
                <a:tab pos="270510" algn="l"/>
                <a:tab pos="450215" algn="l"/>
              </a:tabLst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เป้าประสงค์ข้อ ๑๒</a:t>
            </a:r>
            <a:br>
              <a:rPr lang="th-TH" sz="1600" b="1" dirty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เชื่อมโยงการเรียนรู้กับฐานประวัติศาสตร์และจิตวิญญาณวิชาชีพทหารเรือ</a:t>
            </a:r>
            <a:endParaRPr lang="en-US" sz="1600" dirty="0">
              <a:solidFill>
                <a:prstClr val="black"/>
              </a:solidFill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16879" y="4690974"/>
            <a:ext cx="244827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000" lvl="0" algn="ctr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ตอบสนองนโยบาย ทร. </a:t>
            </a:r>
            <a:b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ปี ๒๕๖๒ </a:t>
            </a:r>
          </a:p>
        </p:txBody>
      </p:sp>
      <p:sp>
        <p:nvSpPr>
          <p:cNvPr id="55" name="Right Arrow 54"/>
          <p:cNvSpPr/>
          <p:nvPr/>
        </p:nvSpPr>
        <p:spPr>
          <a:xfrm rot="5400000">
            <a:off x="6293308" y="442421"/>
            <a:ext cx="422970" cy="82579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7" name="Straight Connector 66"/>
          <p:cNvCxnSpPr/>
          <p:nvPr/>
        </p:nvCxnSpPr>
        <p:spPr>
          <a:xfrm>
            <a:off x="2809836" y="2177561"/>
            <a:ext cx="0" cy="25134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28310" y="4406255"/>
            <a:ext cx="263853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809837" y="4669985"/>
            <a:ext cx="338364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418348" y="2177559"/>
            <a:ext cx="0" cy="2084680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148089" y="3272784"/>
            <a:ext cx="763912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346007" y="2174008"/>
            <a:ext cx="0" cy="52861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325797" y="2181959"/>
            <a:ext cx="0" cy="528617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9481507" y="2187568"/>
            <a:ext cx="0" cy="29713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735672" y="2470439"/>
            <a:ext cx="2769789" cy="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756875" y="2455382"/>
            <a:ext cx="0" cy="264309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242004" y="38167"/>
            <a:ext cx="0" cy="658084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260085" y="2162805"/>
            <a:ext cx="171843" cy="128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Oval 32"/>
          <p:cNvSpPr/>
          <p:nvPr/>
        </p:nvSpPr>
        <p:spPr>
          <a:xfrm>
            <a:off x="7332426" y="2187568"/>
            <a:ext cx="171843" cy="12888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Oval 33"/>
          <p:cNvSpPr/>
          <p:nvPr/>
        </p:nvSpPr>
        <p:spPr>
          <a:xfrm>
            <a:off x="9395585" y="2179690"/>
            <a:ext cx="171843" cy="12888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440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7382" y="1988840"/>
            <a:ext cx="11137237" cy="179126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70510" algn="l"/>
                <a:tab pos="450215" algn="l"/>
              </a:tabLst>
            </a:pPr>
            <a:r>
              <a:rPr lang="th-TH" sz="3200" b="1" dirty="0">
                <a:ea typeface="Calibri"/>
                <a:cs typeface="TH SarabunPSK"/>
              </a:rPr>
              <a:t>สรุปความเชื่อมโยงระหว่างยุทธศาสตร์การบริหารงานภาครัฐของ ยศ.ทร. </a:t>
            </a:r>
            <a:br>
              <a:rPr lang="th-TH" sz="3200" b="1" dirty="0">
                <a:ea typeface="Calibri"/>
                <a:cs typeface="TH SarabunPSK"/>
              </a:rPr>
            </a:br>
            <a:r>
              <a:rPr lang="th-TH" sz="3200" b="1" dirty="0">
                <a:ea typeface="Calibri"/>
                <a:cs typeface="TH SarabunPSK"/>
              </a:rPr>
              <a:t>กับ </a:t>
            </a:r>
            <a:br>
              <a:rPr lang="th-TH" sz="3200" b="1" dirty="0">
                <a:ea typeface="Calibri"/>
                <a:cs typeface="TH SarabunPSK"/>
              </a:rPr>
            </a:br>
            <a:r>
              <a:rPr lang="th-TH" sz="3200" b="1" dirty="0">
                <a:ea typeface="Calibri"/>
                <a:cs typeface="TH SarabunPSK"/>
              </a:rPr>
              <a:t>ยุทธศาสตร์การบริหารงานภาครัฐของ ทร. และนโยบาย ทร. ๒๕๖๓</a:t>
            </a:r>
            <a:endParaRPr lang="en-US" sz="3200" b="1" dirty="0">
              <a:ea typeface="Calibri"/>
              <a:cs typeface="Cordia New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26318"/>
            <a:ext cx="12192000" cy="802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หมวด ๒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การวางแผนเชิงยุทธศาสตร์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”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5324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>
            <a:off x="175143" y="4440598"/>
            <a:ext cx="11809312" cy="1450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91" name="Rectangle 90"/>
          <p:cNvSpPr/>
          <p:nvPr/>
        </p:nvSpPr>
        <p:spPr>
          <a:xfrm>
            <a:off x="175143" y="2253397"/>
            <a:ext cx="11809312" cy="21872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0" name="Rectangle 89"/>
          <p:cNvSpPr/>
          <p:nvPr/>
        </p:nvSpPr>
        <p:spPr>
          <a:xfrm>
            <a:off x="175143" y="1258527"/>
            <a:ext cx="11830514" cy="9894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/>
          </a:p>
        </p:txBody>
      </p:sp>
      <p:sp>
        <p:nvSpPr>
          <p:cNvPr id="5" name="TextBox 4"/>
          <p:cNvSpPr txBox="1"/>
          <p:nvPr/>
        </p:nvSpPr>
        <p:spPr>
          <a:xfrm>
            <a:off x="136519" y="154274"/>
            <a:ext cx="2055446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ยุทธศาสตร์ ยศ.ทร.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6519" y="1457752"/>
            <a:ext cx="215849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เป้าประสงค์</a:t>
            </a:r>
            <a:br>
              <a:rPr lang="th-TH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รองรับยุทธศาสตร์ ยศ.ทร.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09305" y="1373694"/>
            <a:ext cx="283231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เป้าประสงค์ที่ ๑</a:t>
            </a: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b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บริหารจัดการองค์กรได้ตามเกณฑ์คุณภาพการบริหารจัดการภาครัฐ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928" y="2848654"/>
            <a:ext cx="2400265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เป้าหมาย/ตัวชี้วัด </a:t>
            </a:r>
            <a:br>
              <a:rPr lang="th-TH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ระดับ ทร.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87866" y="2551961"/>
            <a:ext cx="365752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 ๓.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ประเทศมีความมั่นคงปลอดภัยจากภัยคุกคามทุกรูปแบบ ทั้งจากทางทะเล ตามแนวชายฝั่งและพื้นที่รับผิดชอบของ ทร.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32173" y="2547116"/>
            <a:ext cx="384042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ร้อยละความสำเร็จในการจัดกำลังทางเรือ ทางบก ทางอากาศ ของ ทร. ในการวางกำลังลาดตระเวนเฝ้าตรวจหรือรับสถานการณ์ในพื้นที่รับผิดชอบตลอด ๒๔ ชั่วโมง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82280" y="4791075"/>
            <a:ext cx="2537370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ด้านการบริหารจัดการ ข้อ ๓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ยกระดับการบริหารจัดการของ ทร. ให้มีคุณภาพตามเกณฑ์คุณภาพการบริหารจัดการภาครัฐ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448516" y="1388958"/>
            <a:ext cx="295309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เป้าประสงค์ที่ ๓</a:t>
            </a:r>
            <a:b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ส่งเสริมและสนับสนุนการถวายพระเกียรติแด่สถาบันพระมหากษัตริย์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6879" y="4719549"/>
            <a:ext cx="244827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000" lvl="0" algn="ctr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ตอบสนองนโยบาย ทร. </a:t>
            </a:r>
            <a:b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ปี ๒๕๖๓ 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2543605" y="2096844"/>
            <a:ext cx="0" cy="2694231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242004" y="38168"/>
            <a:ext cx="0" cy="670320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3994810" y="3814541"/>
            <a:ext cx="2307880" cy="5129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 ๒.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สถาบันพระมหากษัตริย์ได้รับการเทิดทูนอย่างสมพระเกียรติ 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632173" y="3609191"/>
            <a:ext cx="3840425" cy="5129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ร้อยละความสำเร็จของกิจกรรมเทิดพระเกียรติตามแผนงานและโครงการของ ทร. 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6931557" y="2042526"/>
            <a:ext cx="0" cy="3236150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467350" y="1397870"/>
            <a:ext cx="2752725" cy="718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เป้าประสงค์ข้อ ๒ </a:t>
            </a:r>
            <a:b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srgbClr val="333333"/>
                </a:solidFill>
                <a:latin typeface="TH SarabunPSK" pitchFamily="34" charset="-34"/>
                <a:cs typeface="TH SarabunPSK" pitchFamily="34" charset="-34"/>
              </a:rPr>
              <a:t>มีการกำกับดูแลองค์กรที่ดี มีคุณธรรม จริยธรรมและมีความรับผิดชอบต่อสังคม</a:t>
            </a:r>
          </a:p>
        </p:txBody>
      </p:sp>
      <p:cxnSp>
        <p:nvCxnSpPr>
          <p:cNvPr id="42" name="Straight Connector 41"/>
          <p:cNvCxnSpPr>
            <a:stCxn id="88" idx="4"/>
          </p:cNvCxnSpPr>
          <p:nvPr/>
        </p:nvCxnSpPr>
        <p:spPr>
          <a:xfrm>
            <a:off x="6101001" y="2210462"/>
            <a:ext cx="0" cy="341499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311691" y="2129729"/>
            <a:ext cx="0" cy="417388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1088556" y="2441354"/>
            <a:ext cx="697452" cy="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1786008" y="2407259"/>
            <a:ext cx="12760" cy="3197867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225769" y="2107547"/>
            <a:ext cx="171843" cy="128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8" name="Oval 87"/>
          <p:cNvSpPr/>
          <p:nvPr/>
        </p:nvSpPr>
        <p:spPr>
          <a:xfrm>
            <a:off x="6015079" y="2081580"/>
            <a:ext cx="171843" cy="12888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9" name="Oval 88"/>
          <p:cNvSpPr/>
          <p:nvPr/>
        </p:nvSpPr>
        <p:spPr>
          <a:xfrm>
            <a:off x="10975514" y="2096844"/>
            <a:ext cx="171843" cy="12888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0" name="Right Arrow 49"/>
          <p:cNvSpPr/>
          <p:nvPr/>
        </p:nvSpPr>
        <p:spPr>
          <a:xfrm rot="5400000">
            <a:off x="6842665" y="677740"/>
            <a:ext cx="278513" cy="82579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70" name="Straight Connector 69"/>
          <p:cNvCxnSpPr/>
          <p:nvPr/>
        </p:nvCxnSpPr>
        <p:spPr>
          <a:xfrm>
            <a:off x="6310248" y="4207789"/>
            <a:ext cx="5307017" cy="0"/>
          </a:xfrm>
          <a:prstGeom prst="line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1088555" y="2113868"/>
            <a:ext cx="0" cy="352195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6331451" y="3967911"/>
            <a:ext cx="1300722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6745393" y="2867723"/>
            <a:ext cx="8867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2459105" y="5919951"/>
            <a:ext cx="9372488" cy="512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ควรให้ปรับเป้าประสงค์ที่ ๑ เป็นบริหารจัดการองค์กรได้ตามเกณฑ์คุณภาพการบริหารจัดการภาครัฐ </a:t>
            </a: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ให้สามารถสนับสนุนการรักษาความมั่นคงปลอดภัยจากภัยคุกคามทุกรูปแบบได้อย่างมีประสิทธิภาพ</a:t>
            </a:r>
            <a:endParaRPr lang="th-TH" sz="16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-16879" y="6134179"/>
            <a:ext cx="225888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000" lvl="0" algn="ctr" fontAlgn="ctr"/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ข้อเสนอแนะ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475944" y="6408231"/>
            <a:ext cx="9322824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ควรปรับเป้าประสงค์ที่ ๑๑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เป็นมีนโยบายกำกับดูแลองค์กรที่ดี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ให้สามารถผลิตและพัฒนากำลังพล รวมทั้งศึกษาและวิจัยทางยุทธศาสตร์ที่สนับสนุนการรักษาความมั่นคงปลอดภัยจากภัยคุกคามทุกรูปแบบได้อย่างมีประสิทธิภาพ</a:t>
            </a:r>
          </a:p>
        </p:txBody>
      </p:sp>
      <p:sp>
        <p:nvSpPr>
          <p:cNvPr id="2" name="Rectangle 1"/>
          <p:cNvSpPr/>
          <p:nvPr/>
        </p:nvSpPr>
        <p:spPr>
          <a:xfrm>
            <a:off x="2242003" y="4659"/>
            <a:ext cx="82831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algn="ctr" fontAlgn="ctr">
              <a:spcBef>
                <a:spcPts val="600"/>
              </a:spcBef>
            </a:pPr>
            <a:r>
              <a:rPr lang="th-TH" sz="24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ยุทธศาสตร์ที่ ๑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ยุทธศาสตร์ด้านการบริหารจัดการให้เป็นองค์กรแห่งการเรียนรู้ มีความเป็น       มืออาชีพ มีธรรมาภิบาล และจงรักภักดีต่อสถาบันหลักของชาติ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916630" y="4781550"/>
            <a:ext cx="1466933" cy="913070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ด้านการบริหารจัดการ ข้อ ๖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การเสริมสร้างระบบการกำกับดูแลองค์กรที่ดี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039071" y="4519504"/>
            <a:ext cx="2057304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ด้านทั่วไป ข้อ ๓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พิทักษ์รักษาและเทิดทูนสถาบันพระมหากษัตริย์อย่างเต็มกำลังความสามารถ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307309" y="4722485"/>
            <a:ext cx="2216195" cy="50270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ด้านกิจการพลเรือน ข้อ ๔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การดำเนินการตามศาสตร์พระราชา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843712" y="5334725"/>
            <a:ext cx="3824288" cy="50270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ด้านกิจการพลเรือน ข้อ ๓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ให้การสนับสนุนและดำเนินตามโครงการจิตอาสาปลูกต้นกล้าแห่งคงามดี </a:t>
            </a:r>
            <a:r>
              <a:rPr lang="en-US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เราทำความดีด้วยหัวใจ</a:t>
            </a:r>
            <a:r>
              <a:rPr lang="en-US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”</a:t>
            </a:r>
            <a:endParaRPr lang="th-TH" sz="16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6374086" y="5245734"/>
            <a:ext cx="586046" cy="7649"/>
          </a:xfrm>
          <a:prstGeom prst="line">
            <a:avLst/>
          </a:prstGeom>
          <a:ln w="5715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9089196" y="4595724"/>
            <a:ext cx="2709572" cy="0"/>
          </a:xfrm>
          <a:prstGeom prst="line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0668000" y="5589845"/>
            <a:ext cx="1154068" cy="0"/>
          </a:xfrm>
          <a:prstGeom prst="line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1523504" y="4972506"/>
            <a:ext cx="262504" cy="0"/>
          </a:xfrm>
          <a:prstGeom prst="line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554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>
            <a:off x="196345" y="4397259"/>
            <a:ext cx="11809312" cy="22130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1" name="Rectangle 90"/>
          <p:cNvSpPr/>
          <p:nvPr/>
        </p:nvSpPr>
        <p:spPr>
          <a:xfrm>
            <a:off x="196345" y="2167671"/>
            <a:ext cx="11809312" cy="22295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0" name="Rectangle 89"/>
          <p:cNvSpPr/>
          <p:nvPr/>
        </p:nvSpPr>
        <p:spPr>
          <a:xfrm>
            <a:off x="196345" y="1172802"/>
            <a:ext cx="11809312" cy="9894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0" y="168543"/>
            <a:ext cx="2208844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ยุทธศาสตร์ ยศ.ทร.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6519" y="1372027"/>
            <a:ext cx="215849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เป้าประสงค์</a:t>
            </a:r>
            <a:br>
              <a:rPr lang="th-TH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รองรับยุทธศาสตร์ ยศ.ทร.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928" y="2762929"/>
            <a:ext cx="2400265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เป้าหมาย/ตัวชี้วัด </a:t>
            </a:r>
            <a:br>
              <a:rPr lang="th-TH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ระดับ ทร.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87866" y="2629102"/>
            <a:ext cx="365752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 ๓.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ประเทศมีความมั่นคงปลอดภัยจากภัยคุกคามทุกรูปแบบ ทั้งจากทางทะเล ตามแนวชายฝั่งและพื้นที่รับผิดชอบของ ทร.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32173" y="2461391"/>
            <a:ext cx="384042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ร้อยละความสำเร็จในการจัดกำลังทางเรือ ทางบก ทางอากาศ ของ ทร. ในการวางกำลังลาดตระเวนเฝ้าตรวจหรือรับสถานการณ์ในพื้นที่รับผิดชอบตลอด ๒๔ ชั่วโมง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46052" y="237792"/>
            <a:ext cx="7897894" cy="338554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36000" lvl="0" algn="ctr" fontAlgn="ctr">
              <a:lnSpc>
                <a:spcPts val="1600"/>
              </a:lnSpc>
            </a:pPr>
            <a:r>
              <a:rPr lang="th-TH" sz="24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ยุทธศาสตร์ที่ ๒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ยุทธศาสตร์ด้านการพัฒนาคุณภาพการศึกษาสำหรับกำลังพล ทร.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26815" y="4698286"/>
            <a:ext cx="2305895" cy="913070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5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ด้านการกำลังพล ข้อ ๕ </a:t>
            </a:r>
            <a:r>
              <a:rPr lang="th-TH" sz="15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พัฒนาระบบสื่อการสอนภาษาอังกฤษเพื่อการพัฒนาทักษะภาษาอังกฤษในลักษณะการศึกษาด้วยตนเองของกำลังพล ทร.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574053" y="1291401"/>
            <a:ext cx="2738673" cy="5027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เป้าประสงค์ที่ ๕</a:t>
            </a: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marL="36000" lvl="0" fontAlgn="ctr">
              <a:lnSpc>
                <a:spcPts val="1600"/>
              </a:lnSpc>
            </a:pP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ดำรงความต่อเนื่องขีดสมรรถนะหลักของหน่วย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780923" y="1303276"/>
            <a:ext cx="2502253" cy="5091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เป้าประสงค์ที่ ๖</a:t>
            </a: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marL="36000" lvl="0" fontAlgn="ctr">
              <a:lnSpc>
                <a:spcPts val="1600"/>
              </a:lnSpc>
            </a:pP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ผู้รับบริการมีความพึงพอใจเสมอ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6879" y="4633824"/>
            <a:ext cx="244827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000" lvl="0" algn="ctr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ตอบสนองนโยบาย ทร. </a:t>
            </a:r>
            <a:b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ปี ๒๕๖๓ </a:t>
            </a:r>
          </a:p>
        </p:txBody>
      </p:sp>
      <p:sp>
        <p:nvSpPr>
          <p:cNvPr id="55" name="Right Arrow 54"/>
          <p:cNvSpPr/>
          <p:nvPr/>
        </p:nvSpPr>
        <p:spPr>
          <a:xfrm rot="5400000">
            <a:off x="6675214" y="430845"/>
            <a:ext cx="427067" cy="82579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7" name="Straight Connector 66"/>
          <p:cNvCxnSpPr/>
          <p:nvPr/>
        </p:nvCxnSpPr>
        <p:spPr>
          <a:xfrm>
            <a:off x="2543605" y="1952473"/>
            <a:ext cx="0" cy="2681351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10608501" y="1837609"/>
            <a:ext cx="1" cy="45956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192011" y="2273323"/>
            <a:ext cx="4416491" cy="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935783" y="2069194"/>
            <a:ext cx="0" cy="459163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242004" y="38168"/>
            <a:ext cx="0" cy="641516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2675293" y="3764331"/>
            <a:ext cx="399677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 ๕.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ความสัมพันธ์ทางทหารที่ดีกับประเทศเพื่อนบ้าน ประเทศในกลุ่มอาเซียน และมิตรประเทศ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632173" y="3620177"/>
            <a:ext cx="3840425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ร้อยละความสำเร็จในการดำเนินงานความร่วมมือด้านความมมั่นคงในกรอบอาเซียน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487003" y="4605212"/>
            <a:ext cx="2587840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5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ด้านกิจการพลเรือน ข้อ ๒ </a:t>
            </a:r>
            <a:r>
              <a:rPr lang="th-TH" sz="15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พัฒนาการประชาสัมพันธ์ ผลการปฏิบัติงานของหน่วยต่างๆ เพื่อส่งเสริมภาพลักษณ์ที่ดีของ ทร.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6672064" y="2921490"/>
            <a:ext cx="939507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6576054" y="3917057"/>
            <a:ext cx="949505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931557" y="1956802"/>
            <a:ext cx="0" cy="2728905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8880309" y="1941139"/>
            <a:ext cx="0" cy="44391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448192" y="1334165"/>
            <a:ext cx="2591689" cy="5129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เป้าประสงค์ที่ ๔</a:t>
            </a: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การศึกษาทุกระดับรองรับนโยบาย ทร. ได้รับการรับรองมาตรฐาน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9372600" y="5488568"/>
            <a:ext cx="1904223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5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ด้านการบริหารจัดการ ข้อ ๔</a:t>
            </a:r>
            <a:r>
              <a:rPr lang="th-TH" sz="15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ยกระดับการให้บริการและการทำงานของ ทร.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410213" y="2229047"/>
            <a:ext cx="0" cy="29931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367808" y="2230484"/>
            <a:ext cx="1344149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690972" y="1961847"/>
            <a:ext cx="0" cy="2839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311691" y="1958580"/>
            <a:ext cx="0" cy="558628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76279" y="1942678"/>
            <a:ext cx="0" cy="179107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893378" y="2067856"/>
            <a:ext cx="2122836" cy="0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984409" y="1933188"/>
            <a:ext cx="0" cy="1504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223815" y="2264048"/>
            <a:ext cx="0" cy="264309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10074842" y="4727150"/>
            <a:ext cx="1588439" cy="18955"/>
          </a:xfrm>
          <a:prstGeom prst="line">
            <a:avLst/>
          </a:prstGeom>
          <a:ln w="5715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861966" y="2371531"/>
            <a:ext cx="2801315" cy="24671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1663281" y="2385053"/>
            <a:ext cx="0" cy="3337711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1280202" y="5717039"/>
            <a:ext cx="402129" cy="0"/>
          </a:xfrm>
          <a:prstGeom prst="line">
            <a:avLst/>
          </a:prstGeom>
          <a:ln w="5715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225769" y="1954074"/>
            <a:ext cx="171843" cy="128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6" name="Oval 85"/>
          <p:cNvSpPr/>
          <p:nvPr/>
        </p:nvSpPr>
        <p:spPr>
          <a:xfrm>
            <a:off x="5605050" y="1961847"/>
            <a:ext cx="171843" cy="1288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8" name="Oval 87"/>
          <p:cNvSpPr/>
          <p:nvPr/>
        </p:nvSpPr>
        <p:spPr>
          <a:xfrm>
            <a:off x="8794387" y="1943989"/>
            <a:ext cx="171843" cy="12888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9" name="Oval 88"/>
          <p:cNvSpPr/>
          <p:nvPr/>
        </p:nvSpPr>
        <p:spPr>
          <a:xfrm>
            <a:off x="10522579" y="1853712"/>
            <a:ext cx="171843" cy="12888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0" name="Rectangle 49"/>
          <p:cNvSpPr/>
          <p:nvPr/>
        </p:nvSpPr>
        <p:spPr>
          <a:xfrm>
            <a:off x="2326814" y="5608073"/>
            <a:ext cx="4974829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5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ด้านยุทธการและการฝึก ข้อ ๓ </a:t>
            </a:r>
            <a:r>
              <a:rPr lang="th-TH" sz="15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พัฒนาการฝึกให้มีความสอดคล้องกับสภาวะแวดล้อมด้านความมั่นคงทางทะเล แนวทางการใช้กำลังของกองทัพเรือ และการปฏิบัติภารกิจตามยุทธศาสตร์ของกองทัพเรือ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627666" y="4698678"/>
            <a:ext cx="2673978" cy="913070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5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ด้านการบริหารจัดการ ข้อ ๔ </a:t>
            </a:r>
            <a:r>
              <a:rPr lang="th-TH" sz="15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การพัฒนาบุคลากรระดับผู้บริหารของ ทร. เพื่อเตรียมการเข้าสู่การบริหารราชการในยุค </a:t>
            </a:r>
            <a:br>
              <a:rPr lang="en-US" sz="15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15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Thailand 4.0</a:t>
            </a:r>
            <a:endParaRPr lang="th-TH" sz="15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6693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>
            <a:off x="188665" y="4262102"/>
            <a:ext cx="11809312" cy="256071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1" name="Rectangle 90"/>
          <p:cNvSpPr/>
          <p:nvPr/>
        </p:nvSpPr>
        <p:spPr>
          <a:xfrm>
            <a:off x="196345" y="2224820"/>
            <a:ext cx="11809312" cy="22534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0" name="Rectangle 89"/>
          <p:cNvSpPr/>
          <p:nvPr/>
        </p:nvSpPr>
        <p:spPr>
          <a:xfrm>
            <a:off x="196345" y="1229952"/>
            <a:ext cx="11809312" cy="9894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47928" y="178999"/>
            <a:ext cx="2144037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ยุทธศาสตร์ ยศ.ทร.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6519" y="1429177"/>
            <a:ext cx="215849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เป้าประสงค์</a:t>
            </a:r>
            <a:br>
              <a:rPr lang="th-TH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รองรับยุทธศาสตร์ ยศ.ทร.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99589" y="1306065"/>
            <a:ext cx="240026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เป้าประสงค์ที่ ๗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บำรุงขวัญ พัฒนาคุณภาพชีวิต มีแนวทางรับราชการ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928" y="2820079"/>
            <a:ext cx="2400265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เป้าหมาย/ตัวชี้วัด </a:t>
            </a:r>
            <a:br>
              <a:rPr lang="th-TH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ระดับ ทร.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21281" y="2686252"/>
            <a:ext cx="418164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 ๓.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ประเทศมีความมั่นคงปลอดภัยจากภัยคุกคามทุกรูปแบบ ทั้งจากทางทะเล ตามแนวชายฝั่งและพื้นที่รับผิดชอบของ ทร.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32173" y="2518541"/>
            <a:ext cx="384042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ร้อยละความสำเร็จในการจัดกำลังทางเรือ ทางบก ทางอากาศ ของ ทร. ในการวางกำลังลาดตระเวนเฝ้าตรวจหรือรับสถานการณ์ในพื้นที่รับผิดชอบตลอด ๒๔ ชั่วโมง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88081" y="38395"/>
            <a:ext cx="7932244" cy="830997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36000" algn="ctr" fontAlgn="ctr"/>
            <a:r>
              <a:rPr lang="th-TH" sz="24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ยุทธศาสตร์ที่ ๓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ยุทธศาสตร์ด้านการพัฒนาบุคลากรการศึกษาและวิจัยยุทธศาสตร์ทางเรือ</a:t>
            </a:r>
          </a:p>
          <a:p>
            <a:pPr marL="36000" algn="ctr" fontAlgn="ctr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ตลอดจนยุทธศาสตร์ทะเล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770705" y="4789039"/>
            <a:ext cx="2332787" cy="8309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ด้านกำลังพล ข้อ ๑.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จัดทำแนวทางการบริหารจัดการเพื่อเตรียมกำลังพลสำหรับตำแหน่งงานในระดับสูงที่สำคัญ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38719" y="4635334"/>
            <a:ext cx="1923411" cy="2062103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ด้านยุทธการและการฝึก ข้อ ๑. 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พัฒนาบทบาทด้านกิจการระหว่างประเทศ ตลอดจนดำรงความสัมพันธ์และการปฏิบัติตามกรอบความร่วมมือด้านความมั่นคงทางทะเลในภูมิภาคและกองทัพเรือประเทศมหาอำนาจอย่างสมดุล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39884" y="1309912"/>
            <a:ext cx="3029243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เป้าประสงค์ที่ ๘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สนับสนุนการสร้างความสัมพันธ์ทางทหารเรือกับชาติทางทะเลที่เกี่ยวข้อง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219442" y="1309912"/>
            <a:ext cx="363719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เป้าประสงค์ที่ ๙</a:t>
            </a: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มีมาตรฐานวิชาการและมีผลงานวิชาการ</a:t>
            </a: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ที่เป็นเลิศทั้งในระดับประเทศและต่างประเทศ </a:t>
            </a:r>
            <a:endParaRPr lang="th-TH" sz="16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16879" y="4690974"/>
            <a:ext cx="244827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000" lvl="0" algn="ctr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ตอบสนองนโยบาย ทร. </a:t>
            </a:r>
            <a:b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ปี ๒๕๖๓ </a:t>
            </a:r>
          </a:p>
        </p:txBody>
      </p:sp>
      <p:sp>
        <p:nvSpPr>
          <p:cNvPr id="55" name="Right Arrow 54"/>
          <p:cNvSpPr/>
          <p:nvPr/>
        </p:nvSpPr>
        <p:spPr>
          <a:xfrm rot="5400000">
            <a:off x="6234466" y="738464"/>
            <a:ext cx="385207" cy="5977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2543605" y="1890840"/>
            <a:ext cx="8494" cy="355991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552099" y="5427444"/>
            <a:ext cx="218606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1610413" y="1894687"/>
            <a:ext cx="0" cy="458751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162130" y="5401114"/>
            <a:ext cx="257317" cy="30593"/>
          </a:xfrm>
          <a:prstGeom prst="line">
            <a:avLst/>
          </a:prstGeom>
          <a:ln w="5715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643100" y="1894687"/>
            <a:ext cx="0" cy="713283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9531181" y="1894687"/>
            <a:ext cx="0" cy="4450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893378" y="2318001"/>
            <a:ext cx="3648405" cy="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935783" y="2310051"/>
            <a:ext cx="0" cy="264309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242004" y="38168"/>
            <a:ext cx="0" cy="641516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2717699" y="3698383"/>
            <a:ext cx="455343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 ๕.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ความสัมพันธ์ทางทหารที่ดีกับประเทศเพื่อนบ้าน ประเทศในกลุ่มอาเซียน และมิตรประเทศ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632173" y="3677327"/>
            <a:ext cx="3840425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ร้อยละความสำเร็จในการดำเนินงานความร่วมมือด้านความมมั่นคงในกรอบอาเซียน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6888747" y="2978640"/>
            <a:ext cx="885441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7301643" y="3969714"/>
            <a:ext cx="461944" cy="4493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079928" y="1894687"/>
            <a:ext cx="0" cy="1782640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7408345" y="1894687"/>
            <a:ext cx="0" cy="352547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10950275" y="4855460"/>
            <a:ext cx="660138" cy="0"/>
          </a:xfrm>
          <a:prstGeom prst="line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3557178" y="1891840"/>
            <a:ext cx="171843" cy="128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7" name="Oval 126"/>
          <p:cNvSpPr/>
          <p:nvPr/>
        </p:nvSpPr>
        <p:spPr>
          <a:xfrm>
            <a:off x="7334655" y="1885070"/>
            <a:ext cx="171843" cy="12888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8" name="Oval 127"/>
          <p:cNvSpPr/>
          <p:nvPr/>
        </p:nvSpPr>
        <p:spPr>
          <a:xfrm>
            <a:off x="9445259" y="1894687"/>
            <a:ext cx="171843" cy="12888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Rectangle 40"/>
          <p:cNvSpPr/>
          <p:nvPr/>
        </p:nvSpPr>
        <p:spPr>
          <a:xfrm>
            <a:off x="2770705" y="5651201"/>
            <a:ext cx="2332787" cy="8309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ด้านกำลังพล ข้อ ๔.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พัฒนาคุณภาพชีวิตกำลังพลอย่างเป็นรูปธรรม และสอดคล้องกับความต้องการด้านกำลังพล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632173" y="4564683"/>
            <a:ext cx="3318102" cy="707886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5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ด้านการกำลังพล ข้อ ๕ </a:t>
            </a:r>
            <a:r>
              <a:rPr lang="th-TH" sz="15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พัฒนาระบบสื่อการสอนภาษาอังกฤษเพื่อการพัฒนาทักษะภาษาอังกฤษในลักษณะการศึกษาด้วยตนเองของกำลังพล ทร.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7146295" y="6456216"/>
            <a:ext cx="4464118" cy="0"/>
          </a:xfrm>
          <a:prstGeom prst="line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632173" y="5406633"/>
            <a:ext cx="3318102" cy="91307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5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ด้านยุทธการและการฝึก ข้อ ๓. </a:t>
            </a:r>
            <a:r>
              <a:rPr lang="th-TH" sz="15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พัฒนาการฝึกให้มีความสอดคล้องกับสภาวะแวดล้อมด้านความมั่นคงทางทะเล แนวทางการใช้กำลังของกองทัพเรือ และการปฏิบัติภารกิจตามยุทธศาสตร์กองทัพเรือ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10950275" y="5832303"/>
            <a:ext cx="660138" cy="0"/>
          </a:xfrm>
          <a:prstGeom prst="line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039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>
            <a:off x="187240" y="3920038"/>
            <a:ext cx="11809312" cy="25817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1" name="Rectangle 90"/>
          <p:cNvSpPr/>
          <p:nvPr/>
        </p:nvSpPr>
        <p:spPr>
          <a:xfrm>
            <a:off x="196345" y="2312283"/>
            <a:ext cx="11809312" cy="16619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0" name="Rectangle 89"/>
          <p:cNvSpPr/>
          <p:nvPr/>
        </p:nvSpPr>
        <p:spPr>
          <a:xfrm>
            <a:off x="196345" y="1198148"/>
            <a:ext cx="11809312" cy="11141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96345" y="182167"/>
            <a:ext cx="1920213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ยุทธศาสตร์ ยศ.ทร.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6519" y="1429177"/>
            <a:ext cx="2158492" cy="83099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เป้าประสงค์</a:t>
            </a:r>
            <a:br>
              <a:rPr lang="th-TH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รองรับยุทธศาสตร์ ยศ.ทร.</a:t>
            </a:r>
          </a:p>
          <a:p>
            <a:pPr algn="ctr"/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39616" y="1354258"/>
            <a:ext cx="2492249" cy="8233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ts val="1920"/>
              </a:lnSpc>
              <a:tabLst>
                <a:tab pos="270510" algn="l"/>
                <a:tab pos="450215" algn="l"/>
              </a:tabLst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เป้าประสงค์ข้อ ๑๐</a:t>
            </a:r>
          </a:p>
          <a:p>
            <a:pPr lvl="0">
              <a:lnSpc>
                <a:spcPts val="1920"/>
              </a:lnSpc>
              <a:tabLst>
                <a:tab pos="270510" algn="l"/>
                <a:tab pos="450215" algn="l"/>
              </a:tabLst>
            </a:pPr>
            <a:r>
              <a:rPr lang="th-TH" sz="1600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การพัฒนาระบบสารสนเทศ ไปสู่ </a:t>
            </a:r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E-Leaning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928" y="2820079"/>
            <a:ext cx="2400265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เป้าหมาย/ตัวชี้วัด </a:t>
            </a:r>
            <a:br>
              <a:rPr lang="th-TH" sz="1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ระดับ ทร.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72079" y="2500606"/>
            <a:ext cx="2112235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ตัวชี้วัดระดับ ทร.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115641" y="2710322"/>
            <a:ext cx="4032448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 ๓.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b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ประเทศมีความมั่นคงปลอดภัยจากภัยคุกคามทุกรูปแบบ ทั้งจากทางทะเล ตามแนวชายฝั่งและพื้นที่รับผิดชอบของ ทร.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912002" y="2808755"/>
            <a:ext cx="363480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ร้อยละความสำเร็จในการจัดกำลังทางเรือ ทางบก ทางอากาศ ของ ทร. ในการวางกำลังลาดตระเวนเฝ้าตรวจหรือรับสถานการณ์ในพื้นที่รับผิดชอบตลอด ๒๔ ชั่วโมง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744528" y="138372"/>
            <a:ext cx="7383921" cy="461665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th-TH" sz="2400" b="1" dirty="0">
                <a:solidFill>
                  <a:schemeClr val="bg1"/>
                </a:solidFill>
                <a:ea typeface="Calibri"/>
                <a:cs typeface="TH SarabunPSK"/>
              </a:rPr>
              <a:t> </a:t>
            </a:r>
            <a:r>
              <a:rPr lang="th-TH" sz="24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ยุทธศาสตร์ที่ ๔ </a:t>
            </a:r>
            <a:r>
              <a:rPr lang="th-TH" sz="2400" b="1" dirty="0">
                <a:solidFill>
                  <a:schemeClr val="bg1"/>
                </a:solidFill>
                <a:ea typeface="Calibri"/>
                <a:cs typeface="TH SarabunPSK"/>
              </a:rPr>
              <a:t>ยุทธศาสตร์ด้านการพัฒนาสิ่งสนับสนุนการศึกษา</a:t>
            </a:r>
            <a:endParaRPr lang="th-TH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67175" y="4029253"/>
            <a:ext cx="2668497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ด้านการสื่อสารและสารสนเทศ ข้อ ๔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พัฒนาระบบสำนักงานอัตโนมัติสนับสนุนการบริหารงานของ ทร.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56153" y="1354367"/>
            <a:ext cx="2255849" cy="8233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ts val="1920"/>
              </a:lnSpc>
              <a:tabLst>
                <a:tab pos="270510" algn="l"/>
                <a:tab pos="450215" algn="l"/>
              </a:tabLst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เป้าประสงค์ข้อ๑๑</a:t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พัฒนาสิ่งอำนวยความสะดวกและสิ่งสนับสนุนการศึกษาให้ทันสมัย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219442" y="1364266"/>
            <a:ext cx="3603284" cy="8233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ts val="1920"/>
              </a:lnSpc>
              <a:spcAft>
                <a:spcPts val="1000"/>
              </a:spcAft>
              <a:tabLst>
                <a:tab pos="270510" algn="l"/>
                <a:tab pos="450215" algn="l"/>
              </a:tabLst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เป้าประสงค์ข้อ ๑๒</a:t>
            </a:r>
            <a:br>
              <a:rPr lang="th-TH" sz="1600" b="1" dirty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เชื่อมโยงการเรียนรู้กับฐานประวัติศาสตร์และจิตวิญญาณวิชาชีพทหารเรือ</a:t>
            </a:r>
            <a:endParaRPr lang="en-US" sz="1600" dirty="0">
              <a:solidFill>
                <a:prstClr val="black"/>
              </a:solidFill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16879" y="4690974"/>
            <a:ext cx="244827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000" lvl="0" algn="ctr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ตอบสนองนโยบาย ทร. </a:t>
            </a:r>
            <a:b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ปี ๒๕๖๓ </a:t>
            </a:r>
          </a:p>
        </p:txBody>
      </p:sp>
      <p:sp>
        <p:nvSpPr>
          <p:cNvPr id="55" name="Right Arrow 54"/>
          <p:cNvSpPr/>
          <p:nvPr/>
        </p:nvSpPr>
        <p:spPr>
          <a:xfrm rot="5400000">
            <a:off x="6293308" y="442421"/>
            <a:ext cx="422970" cy="82579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7" name="Straight Connector 66"/>
          <p:cNvCxnSpPr/>
          <p:nvPr/>
        </p:nvCxnSpPr>
        <p:spPr>
          <a:xfrm>
            <a:off x="2809836" y="2177561"/>
            <a:ext cx="0" cy="317513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28310" y="4406255"/>
            <a:ext cx="1305540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799735" y="5336377"/>
            <a:ext cx="338364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418348" y="2177559"/>
            <a:ext cx="0" cy="3277316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148089" y="3272784"/>
            <a:ext cx="763912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346007" y="2174008"/>
            <a:ext cx="0" cy="52861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325797" y="2181959"/>
            <a:ext cx="0" cy="528617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9481507" y="2187568"/>
            <a:ext cx="0" cy="29713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735672" y="2470439"/>
            <a:ext cx="2769789" cy="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756875" y="2455382"/>
            <a:ext cx="0" cy="264309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242004" y="38167"/>
            <a:ext cx="0" cy="658084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260085" y="2162805"/>
            <a:ext cx="171843" cy="128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Oval 32"/>
          <p:cNvSpPr/>
          <p:nvPr/>
        </p:nvSpPr>
        <p:spPr>
          <a:xfrm>
            <a:off x="7332426" y="2187568"/>
            <a:ext cx="171843" cy="12888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Oval 33"/>
          <p:cNvSpPr/>
          <p:nvPr/>
        </p:nvSpPr>
        <p:spPr>
          <a:xfrm>
            <a:off x="9395585" y="2179690"/>
            <a:ext cx="171843" cy="12888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Rectangle 34"/>
          <p:cNvSpPr/>
          <p:nvPr/>
        </p:nvSpPr>
        <p:spPr>
          <a:xfrm>
            <a:off x="3163267" y="5029526"/>
            <a:ext cx="2540512" cy="10772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ด้านการวิจัยและพัฒนา ข้อ ๔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พัฒนาระบบสารสนเทศด้านการวิจัยและพัฒนาของ ทร. เพื่อเพิ่มประสิทธิภาพของการบริหารงานวิจัย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268647" y="5464400"/>
            <a:ext cx="243360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" lvl="0" fontAlgn="ctr"/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ด้านการบริหารจัดการ ข้อ ๓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ยกระดับการบริหารจัดการของ ทร. ให้มีคุณภาพตามเกณฑ์คุณภาพบริหารจัดการภาครัฐ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756875" y="4311510"/>
            <a:ext cx="661473" cy="15298"/>
          </a:xfrm>
          <a:prstGeom prst="line">
            <a:avLst/>
          </a:prstGeom>
          <a:ln w="5715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03779" y="5111610"/>
            <a:ext cx="1687004" cy="0"/>
          </a:xfrm>
          <a:prstGeom prst="line">
            <a:avLst/>
          </a:prstGeom>
          <a:ln w="5715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7918108" y="4090808"/>
            <a:ext cx="2587840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</a:pPr>
            <a:r>
              <a:rPr lang="th-TH" sz="15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ด้านกิจการพลเรือน ข้อ ๒ </a:t>
            </a:r>
            <a:r>
              <a:rPr lang="th-TH" sz="15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พัฒนาการประชาสัมพันธ์ ผลการปฏิบัติงานของหน่วยต่างๆ เพื่อส่งเสริมภาพลักษณ์ที่ดีของ ทร.</a:t>
            </a:r>
          </a:p>
        </p:txBody>
      </p:sp>
      <p:sp>
        <p:nvSpPr>
          <p:cNvPr id="51" name="Rectangle 50"/>
          <p:cNvSpPr/>
          <p:nvPr/>
        </p:nvSpPr>
        <p:spPr>
          <a:xfrm>
            <a:off x="9212028" y="5584235"/>
            <a:ext cx="2713272" cy="50270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ด้านการบริหารจัดการ ข้อ ๖ 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การเสริมสร้างระบบการกำกับดูแลองค์กรที่ดี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839200" y="4933123"/>
            <a:ext cx="2299542" cy="50270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36000" lvl="0" fontAlgn="ctr">
              <a:lnSpc>
                <a:spcPts val="1600"/>
              </a:lnSpc>
              <a:spcBef>
                <a:spcPts val="600"/>
              </a:spcBef>
            </a:pP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ด้านกิจการพลเรือน ข้อ ๔</a:t>
            </a:r>
            <a:r>
              <a:rPr lang="th-TH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การดำเนินการตามศาสตร์พระราชา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11696669" y="2172331"/>
            <a:ext cx="0" cy="3392854"/>
          </a:xfrm>
          <a:prstGeom prst="line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0508488" y="4406255"/>
            <a:ext cx="1188181" cy="0"/>
          </a:xfrm>
          <a:prstGeom prst="line">
            <a:avLst/>
          </a:prstGeom>
          <a:ln w="5715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1138742" y="5210896"/>
            <a:ext cx="557927" cy="0"/>
          </a:xfrm>
          <a:prstGeom prst="line">
            <a:avLst/>
          </a:prstGeom>
          <a:ln w="5715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774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2334" y="2100096"/>
            <a:ext cx="6720748" cy="755913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70510" algn="l"/>
                <a:tab pos="450215" algn="l"/>
              </a:tabLst>
            </a:pPr>
            <a:r>
              <a:rPr lang="th-TH" sz="4000" b="1" dirty="0">
                <a:solidFill>
                  <a:schemeClr val="bg1"/>
                </a:solidFill>
                <a:ea typeface="Calibri"/>
                <a:cs typeface="TH SarabunPSK"/>
              </a:rPr>
              <a:t>แผนที่ยุทธศาสตร์ของ ยศ.ทร.</a:t>
            </a:r>
            <a:endParaRPr lang="en-US" sz="4000" b="1" dirty="0">
              <a:solidFill>
                <a:schemeClr val="bg1"/>
              </a:solidFill>
              <a:ea typeface="Calibri"/>
              <a:cs typeface="Cordia New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26318"/>
            <a:ext cx="12192000" cy="802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หมวด ๒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การวางแผนเชิงยุทธศาสตร์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”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210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5247909" y="1132764"/>
            <a:ext cx="3718670" cy="56464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483894" y="1522035"/>
            <a:ext cx="2343287" cy="47643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thaiDist">
              <a:lnSpc>
                <a:spcPct val="115000"/>
              </a:lnSpc>
              <a:spcAft>
                <a:spcPts val="1000"/>
              </a:spcAft>
            </a:pPr>
            <a:r>
              <a:rPr lang="th-TH" sz="24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วิสัยทัศน์กรมยุทธศึกษาทหารเรือ</a:t>
            </a:r>
            <a:r>
              <a:rPr lang="th-TH" sz="24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</a:t>
            </a:r>
            <a:r>
              <a:rPr lang="th-TH" sz="24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เป็นองค์กรแห่งการเรียนรู้ก้าวทันเทคโนโลยี จัดการศึกษามีคุณภาพมาตรฐานสากล เป็นที่ปรึกษาทางวิชาการที่เชื่อได้ และเป็นเลิศในด้านกิจการทางทะเล เป็นต้นแบบในความเป็นมืออาชีพ จริยธรรม และคุณธรรม</a:t>
            </a:r>
            <a:endParaRPr lang="en-US" sz="16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00252" y="1522034"/>
            <a:ext cx="1847526" cy="30654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thaiDist">
              <a:lnSpc>
                <a:spcPct val="115000"/>
              </a:lnSpc>
              <a:spcAft>
                <a:spcPts val="1000"/>
              </a:spcAft>
            </a:pPr>
            <a:r>
              <a:rPr lang="th-TH" sz="24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วิสัยทัศน์กองทัพเรือ</a:t>
            </a:r>
            <a:r>
              <a:rPr lang="th-TH" sz="2400" b="1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</a:t>
            </a:r>
            <a:br>
              <a:rPr lang="th-TH" sz="24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</a:br>
            <a:r>
              <a:rPr lang="th-TH" sz="24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เป็นหน่วยงานความมั่นคงทางทะเลที่มีบทบาทนำในภูมิภาค และเป็นเลิศในการบริหารจัดการ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7" name="Right Arrow 96"/>
          <p:cNvSpPr/>
          <p:nvPr/>
        </p:nvSpPr>
        <p:spPr>
          <a:xfrm>
            <a:off x="2157961" y="3134810"/>
            <a:ext cx="325932" cy="788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253682" y="2117414"/>
            <a:ext cx="2848836" cy="2550796"/>
            <a:chOff x="9208479" y="2081589"/>
            <a:chExt cx="2848836" cy="2550796"/>
          </a:xfrm>
        </p:grpSpPr>
        <p:sp>
          <p:nvSpPr>
            <p:cNvPr id="86" name="Oval 85"/>
            <p:cNvSpPr/>
            <p:nvPr/>
          </p:nvSpPr>
          <p:spPr>
            <a:xfrm>
              <a:off x="9208479" y="2081589"/>
              <a:ext cx="2730479" cy="255079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sp>
          <p:nvSpPr>
            <p:cNvPr id="87" name="Flowchart: Terminator 86"/>
            <p:cNvSpPr/>
            <p:nvPr/>
          </p:nvSpPr>
          <p:spPr>
            <a:xfrm rot="8859690">
              <a:off x="9460267" y="3155477"/>
              <a:ext cx="2320425" cy="667817"/>
            </a:xfrm>
            <a:prstGeom prst="flowChartTerminator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785728" y="3023480"/>
              <a:ext cx="504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S</a:t>
              </a:r>
              <a:endParaRPr lang="th-TH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0822220" y="3013285"/>
              <a:ext cx="504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O</a:t>
              </a:r>
              <a:endParaRPr lang="th-TH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759346" y="3713455"/>
              <a:ext cx="504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W</a:t>
              </a:r>
              <a:endParaRPr lang="th-TH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0767458" y="3717138"/>
              <a:ext cx="504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T</a:t>
              </a:r>
              <a:endParaRPr lang="th-TH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10557120" y="2849127"/>
              <a:ext cx="0" cy="14896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9499979" y="3618708"/>
              <a:ext cx="218633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9208479" y="2370349"/>
              <a:ext cx="28488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anose="02020603050405020304" pitchFamily="18" charset="-34"/>
                  <a:cs typeface="Angsana New" panose="02020603050405020304" pitchFamily="18" charset="-34"/>
                </a:rPr>
                <a:t>SWOT Analysis </a:t>
              </a:r>
              <a:r>
                <a:rPr lang="th-TH" sz="20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anose="02020603050405020304" pitchFamily="18" charset="-34"/>
                  <a:cs typeface="Angsana New" panose="02020603050405020304" pitchFamily="18" charset="-34"/>
                </a:rPr>
                <a:t>ของ ยศ.ทร.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9637222" y="3310931"/>
              <a:ext cx="77296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Angsana New" panose="02020603050405020304" pitchFamily="18" charset="-34"/>
                  <a:ea typeface="Calibri"/>
                  <a:cs typeface="Angsana New" panose="02020603050405020304" pitchFamily="18" charset="-34"/>
                </a:rPr>
                <a:t>STRENGTHS</a:t>
              </a:r>
              <a:endParaRPr lang="th-TH" sz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650562" y="3295655"/>
              <a:ext cx="91403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Angsana New" panose="02020603050405020304" pitchFamily="18" charset="-34"/>
                  <a:ea typeface="Calibri"/>
                  <a:cs typeface="Angsana New" panose="02020603050405020304" pitchFamily="18" charset="-34"/>
                </a:rPr>
                <a:t>OPORTUNITIES</a:t>
              </a:r>
              <a:endParaRPr lang="th-TH" sz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0688702" y="4018503"/>
              <a:ext cx="64312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Angsana New" panose="02020603050405020304" pitchFamily="18" charset="-34"/>
                  <a:ea typeface="Calibri"/>
                  <a:cs typeface="Angsana New" panose="02020603050405020304" pitchFamily="18" charset="-34"/>
                </a:rPr>
                <a:t>THREATS</a:t>
              </a:r>
              <a:endParaRPr lang="th-TH" sz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9739208" y="2885495"/>
              <a:ext cx="5164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1400" dirty="0">
                  <a:solidFill>
                    <a:srgbClr val="FF000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จุดแข็ง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0806582" y="2878885"/>
              <a:ext cx="5164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1400" dirty="0">
                  <a:solidFill>
                    <a:srgbClr val="FF000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โอกาส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9604845" y="4019180"/>
              <a:ext cx="85792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Angsana New" panose="02020603050405020304" pitchFamily="18" charset="-34"/>
                  <a:ea typeface="Calibri"/>
                  <a:cs typeface="Angsana New" panose="02020603050405020304" pitchFamily="18" charset="-34"/>
                </a:rPr>
                <a:t>WEAKNESSES</a:t>
              </a:r>
              <a:endParaRPr lang="th-TH" sz="1200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9723306" y="3568216"/>
              <a:ext cx="54534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1400" dirty="0">
                  <a:solidFill>
                    <a:srgbClr val="FF000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จุดอ่อน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0693387" y="3568216"/>
              <a:ext cx="60785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1400" dirty="0">
                  <a:solidFill>
                    <a:srgbClr val="FF000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อุปสรรค</a:t>
              </a:r>
            </a:p>
          </p:txBody>
        </p:sp>
      </p:grpSp>
      <p:sp>
        <p:nvSpPr>
          <p:cNvPr id="106" name="Rectangle 105"/>
          <p:cNvSpPr/>
          <p:nvPr/>
        </p:nvSpPr>
        <p:spPr>
          <a:xfrm>
            <a:off x="5247909" y="4775287"/>
            <a:ext cx="3718670" cy="2062103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20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พันธกิจเฉพาะ</a:t>
            </a:r>
            <a:r>
              <a:rPr lang="th-TH" sz="1050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 </a:t>
            </a:r>
            <a:r>
              <a:rPr lang="th-TH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ฝึกบุคคลพลเรือนเป็นพลทหาร/นายทหารประทวน/สัญญาบัตร วิเคราะห์/กำหนดหลักนิยมของกองทัพเรือ วิเคราะห์/เผยแพร่ข้อมูลยุทธศาสตร์/ความมั่นคง/การสงครามทางทะเล/และสาระทางวิชาการที่เกี่ยวข้อง พัฒนาประมวลจริยธรรม/ระงับข้อขัดแย้ง วิเคระห์ประเด็นในแผนยุทธศาสตร์และนโยบายกองทัพเรือและนโยบายผู้บัญชาการทหารเรือทุกปี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5257647" y="3408487"/>
            <a:ext cx="3602612" cy="150810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20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พันธกิจรอง</a:t>
            </a:r>
            <a:r>
              <a:rPr lang="th-TH" sz="1050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ปกครองบังคับบัญชา/พัฒนาช่วยเหลือด้านสวัสดิการข้าราชการในสังกัด รักษา/ปกครอง/ดูแล/พัฒนาสิ่งอุปกรณ์/พื้นที่/สถานที่สร้างและรักษาเกียรติภูมิของหน่วยและกองทัพเรือ สนับสนุนการจัดการศึกษาของหน่วยในสังกัด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247911" y="1470298"/>
            <a:ext cx="3602612" cy="2062103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20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พันธกิจหลัก</a:t>
            </a:r>
            <a:r>
              <a:rPr lang="th-TH" sz="1050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บริหารจัดการองค์กรตามแนวทางที่กองทัพเรือกำหนด พัฒนาองค์กรไปสู่เป้าหมายเชิงนโยบายกองทัพเรือ บริหารและประกันคุณภาพการศึกษาด้านการทหารเรือ จัดการศึกษาในวิทยาการทหารเรือทุกระดับ บริหารสิ่งเครื่องช่วยการศึกษาของกองทัพเรือ บริหารวิทยาการด้านการอนุศาสน์ จิตวิญญาณ และจริยธรรม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9" name="Right Arrow 108"/>
          <p:cNvSpPr/>
          <p:nvPr/>
        </p:nvSpPr>
        <p:spPr>
          <a:xfrm>
            <a:off x="4827181" y="3118764"/>
            <a:ext cx="420729" cy="788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0" name="Right Arrow 109"/>
          <p:cNvSpPr/>
          <p:nvPr/>
        </p:nvSpPr>
        <p:spPr>
          <a:xfrm>
            <a:off x="8966580" y="3043503"/>
            <a:ext cx="255058" cy="788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451578" y="1132766"/>
            <a:ext cx="3214750" cy="4616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พันธกิจกรมยุทธศึกษาทหารเรือ</a:t>
            </a:r>
            <a:endParaRPr lang="th-TH" sz="24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F94A9266-BBD0-4ABB-BB9F-9AFE32883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897" y="123828"/>
            <a:ext cx="9855200" cy="563563"/>
          </a:xfrm>
        </p:spPr>
        <p:txBody>
          <a:bodyPr/>
          <a:lstStyle/>
          <a:p>
            <a:pPr algn="ctr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แผนยุทธศาสตร์ของกรมยุทธศึกษาทหารเรือ ประจำปี  ๒๕๖๒</a:t>
            </a:r>
          </a:p>
        </p:txBody>
      </p:sp>
    </p:spTree>
    <p:extLst>
      <p:ext uri="{BB962C8B-B14F-4D97-AF65-F5344CB8AC3E}">
        <p14:creationId xmlns:p14="http://schemas.microsoft.com/office/powerpoint/2010/main" val="136375071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มุมมน 3"/>
          <p:cNvSpPr/>
          <p:nvPr/>
        </p:nvSpPr>
        <p:spPr>
          <a:xfrm>
            <a:off x="1733797" y="3455719"/>
            <a:ext cx="4153684" cy="4497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๖. ผู้รับบริการมีความพึงพอใจเสมอ</a:t>
            </a: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965491" y="6145664"/>
            <a:ext cx="4302488" cy="5238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๑๐. การพัฒนาระบบสารสนเทศ ไปสู่ </a:t>
            </a:r>
            <a:r>
              <a:rPr lang="en-US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E-Leaning</a:t>
            </a:r>
            <a:endParaRPr lang="th-TH" sz="2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6507162" y="6145664"/>
            <a:ext cx="4908550" cy="52387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๑๑. พัฒนาสิ่งอำนวยความสะดวกและสิ่งสนับสนุนการศึกษาให้ทันสมัย</a:t>
            </a: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4070531" y="5218777"/>
            <a:ext cx="5334000" cy="56194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๑๒. เชื่อมโยงความรู้กับฐานประวัติศาสตร์และจิตวิญญาณวิชาชีพทหารเรือ</a:t>
            </a:r>
          </a:p>
        </p:txBody>
      </p:sp>
      <p:cxnSp>
        <p:nvCxnSpPr>
          <p:cNvPr id="8" name="ตัวเชื่อมต่อตรง 8"/>
          <p:cNvCxnSpPr/>
          <p:nvPr/>
        </p:nvCxnSpPr>
        <p:spPr>
          <a:xfrm>
            <a:off x="0" y="5067300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สี่เหลี่ยมผืนผ้ามุมมน 9"/>
          <p:cNvSpPr/>
          <p:nvPr/>
        </p:nvSpPr>
        <p:spPr>
          <a:xfrm>
            <a:off x="1986170" y="4408731"/>
            <a:ext cx="3924670" cy="464953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๗. บำรุงขวัญ พัฒนาคุณภาพชีวิต มีแนวทางรับราชการ</a:t>
            </a:r>
          </a:p>
        </p:txBody>
      </p:sp>
      <p:sp>
        <p:nvSpPr>
          <p:cNvPr id="10" name="สี่เหลี่ยมผืนผ้ามุมมน 10"/>
          <p:cNvSpPr/>
          <p:nvPr/>
        </p:nvSpPr>
        <p:spPr>
          <a:xfrm>
            <a:off x="7113319" y="4162878"/>
            <a:ext cx="4132613" cy="563501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๘. สนับสนุนการสร้างความสัมพันธ์ทางทหารเรือกับชาติทะเลที่เกี่ยวข้อง</a:t>
            </a:r>
          </a:p>
        </p:txBody>
      </p:sp>
      <p:sp>
        <p:nvSpPr>
          <p:cNvPr id="11" name="สี่เหลี่ยมผืนผ้ามุมมน 12"/>
          <p:cNvSpPr/>
          <p:nvPr/>
        </p:nvSpPr>
        <p:spPr>
          <a:xfrm>
            <a:off x="6356350" y="3295650"/>
            <a:ext cx="5000625" cy="533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๙. มีมาตรฐานวิชาการและมีผลงานวิชาการ</a:t>
            </a:r>
          </a:p>
        </p:txBody>
      </p:sp>
      <p:sp>
        <p:nvSpPr>
          <p:cNvPr id="12" name="สี่เหลี่ยมผืนผ้ามุมมน 13"/>
          <p:cNvSpPr/>
          <p:nvPr/>
        </p:nvSpPr>
        <p:spPr>
          <a:xfrm>
            <a:off x="1626919" y="2438401"/>
            <a:ext cx="4263242" cy="72699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๔ การศึกษาทุกระดับรองรับนโยบาย ทร. ได้รับการรับรองมาตรฐาน</a:t>
            </a:r>
          </a:p>
        </p:txBody>
      </p:sp>
      <p:sp>
        <p:nvSpPr>
          <p:cNvPr id="13" name="สี่เหลี่ยมผืนผ้ามุมมน 14"/>
          <p:cNvSpPr/>
          <p:nvPr/>
        </p:nvSpPr>
        <p:spPr>
          <a:xfrm>
            <a:off x="6356350" y="2525687"/>
            <a:ext cx="5000625" cy="5524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๕. ดำรงความต่อเนื่องขีดสมรรถนะหลักของหน่วย</a:t>
            </a:r>
          </a:p>
        </p:txBody>
      </p:sp>
      <p:sp>
        <p:nvSpPr>
          <p:cNvPr id="14" name="สี่เหลี่ยมผืนผ้ามุมมน 15"/>
          <p:cNvSpPr/>
          <p:nvPr/>
        </p:nvSpPr>
        <p:spPr>
          <a:xfrm>
            <a:off x="200890" y="1581120"/>
            <a:ext cx="4430487" cy="5524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๑. บริหารจัดการองค์กรได้ตามเกณฑ์คุณภาพการบริหารจัดการภาครัฐ</a:t>
            </a:r>
          </a:p>
        </p:txBody>
      </p:sp>
      <p:sp>
        <p:nvSpPr>
          <p:cNvPr id="15" name="สี่เหลี่ยมผืนผ้ามุมมน 16"/>
          <p:cNvSpPr/>
          <p:nvPr/>
        </p:nvSpPr>
        <p:spPr>
          <a:xfrm>
            <a:off x="4719638" y="1602704"/>
            <a:ext cx="3457574" cy="53259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๒. มีการกำกับดูแลองค์กรที่ดี มีคุณธรรม จริยธรรมและมีความรับผิดชอบต่อสังคม</a:t>
            </a:r>
          </a:p>
        </p:txBody>
      </p:sp>
      <p:cxnSp>
        <p:nvCxnSpPr>
          <p:cNvPr id="16" name="ตัวเชื่อมต่อตรง 17"/>
          <p:cNvCxnSpPr/>
          <p:nvPr/>
        </p:nvCxnSpPr>
        <p:spPr>
          <a:xfrm>
            <a:off x="0" y="397311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8"/>
          <p:cNvCxnSpPr/>
          <p:nvPr/>
        </p:nvCxnSpPr>
        <p:spPr>
          <a:xfrm>
            <a:off x="-1" y="2238345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สี่เหลี่ยมผืนผ้ามุมมน 19"/>
          <p:cNvSpPr/>
          <p:nvPr/>
        </p:nvSpPr>
        <p:spPr>
          <a:xfrm>
            <a:off x="8336478" y="1581150"/>
            <a:ext cx="3079234" cy="5524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๓. ส่งเสริมการสนับสนุนการถวายเกียรติแด่สถาบันฯ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5067300"/>
            <a:ext cx="233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มิติที่ ๔ ด้านการพัฒนาองค์การ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912" y="3973119"/>
            <a:ext cx="2124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มิติที่ ๓ ด้านประสิทธิภาพฯ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1" y="2238345"/>
            <a:ext cx="224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มิติที่ ๒ ด้านคุณภาพ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" y="1181040"/>
            <a:ext cx="224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มิติที่ ๑ ด้านประสิทธิผล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61401" y="14121"/>
            <a:ext cx="6720748" cy="755913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70510" algn="l"/>
                <a:tab pos="450215" algn="l"/>
              </a:tabLst>
            </a:pPr>
            <a:r>
              <a:rPr lang="th-TH" sz="4000" b="1" dirty="0">
                <a:solidFill>
                  <a:schemeClr val="bg1"/>
                </a:solidFill>
                <a:ea typeface="Calibri"/>
                <a:cs typeface="TH SarabunPSK"/>
              </a:rPr>
              <a:t>แผนที่ยุทธศาสตร์ของ ยศ.ทร.</a:t>
            </a:r>
            <a:endParaRPr lang="en-US" sz="4000" b="1" dirty="0">
              <a:solidFill>
                <a:schemeClr val="bg1"/>
              </a:solidFill>
              <a:ea typeface="Calibri"/>
              <a:cs typeface="Cordia New"/>
            </a:endParaRPr>
          </a:p>
        </p:txBody>
      </p:sp>
      <p:sp>
        <p:nvSpPr>
          <p:cNvPr id="4" name="Down Arrow 3"/>
          <p:cNvSpPr/>
          <p:nvPr/>
        </p:nvSpPr>
        <p:spPr>
          <a:xfrm rot="10800000">
            <a:off x="3159104" y="2135302"/>
            <a:ext cx="130359" cy="303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Down Arrow 23"/>
          <p:cNvSpPr/>
          <p:nvPr/>
        </p:nvSpPr>
        <p:spPr>
          <a:xfrm rot="10800000">
            <a:off x="3159106" y="3120086"/>
            <a:ext cx="130358" cy="3356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Down Arrow 24"/>
          <p:cNvSpPr/>
          <p:nvPr/>
        </p:nvSpPr>
        <p:spPr>
          <a:xfrm rot="10800000">
            <a:off x="2336800" y="3165392"/>
            <a:ext cx="143228" cy="12146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Down Arrow 25"/>
          <p:cNvSpPr/>
          <p:nvPr/>
        </p:nvSpPr>
        <p:spPr>
          <a:xfrm rot="10800000">
            <a:off x="5390845" y="5739656"/>
            <a:ext cx="143228" cy="406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3277589" y="4883145"/>
            <a:ext cx="23751" cy="1059516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253839" y="5942660"/>
            <a:ext cx="492337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141587" y="5942660"/>
            <a:ext cx="0" cy="20300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910840" y="4873684"/>
            <a:ext cx="4111935" cy="1"/>
          </a:xfrm>
          <a:prstGeom prst="line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9987149" y="4873684"/>
            <a:ext cx="0" cy="127197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Down Arrow 70"/>
          <p:cNvSpPr/>
          <p:nvPr/>
        </p:nvSpPr>
        <p:spPr>
          <a:xfrm rot="10800000">
            <a:off x="7421523" y="2135299"/>
            <a:ext cx="214310" cy="3903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2" name="Down Arrow 71"/>
          <p:cNvSpPr/>
          <p:nvPr/>
        </p:nvSpPr>
        <p:spPr>
          <a:xfrm rot="10800000">
            <a:off x="9488383" y="2135300"/>
            <a:ext cx="158943" cy="3903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3" name="Down Arrow 72"/>
          <p:cNvSpPr/>
          <p:nvPr/>
        </p:nvSpPr>
        <p:spPr>
          <a:xfrm rot="10800000">
            <a:off x="8722053" y="3078107"/>
            <a:ext cx="158943" cy="222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4" name="Down Arrow 73"/>
          <p:cNvSpPr/>
          <p:nvPr/>
        </p:nvSpPr>
        <p:spPr>
          <a:xfrm rot="10800000">
            <a:off x="8753745" y="3829049"/>
            <a:ext cx="158943" cy="333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5" name="Down Arrow 74"/>
          <p:cNvSpPr/>
          <p:nvPr/>
        </p:nvSpPr>
        <p:spPr>
          <a:xfrm rot="10800000">
            <a:off x="4501019" y="4883145"/>
            <a:ext cx="130358" cy="3356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7" name="Down Arrow 76"/>
          <p:cNvSpPr/>
          <p:nvPr/>
        </p:nvSpPr>
        <p:spPr>
          <a:xfrm rot="10800000">
            <a:off x="8801525" y="4731667"/>
            <a:ext cx="130358" cy="487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0455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4774" y="2111317"/>
            <a:ext cx="6720748" cy="763158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70510" algn="l"/>
                <a:tab pos="450215" algn="l"/>
              </a:tabLst>
            </a:pPr>
            <a:r>
              <a:rPr lang="en-US" sz="4000" b="1" dirty="0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SIPOC Model </a:t>
            </a: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ของ ยศ.ทร.</a:t>
            </a:r>
            <a:endParaRPr lang="en-US" sz="4000" b="1" dirty="0">
              <a:solidFill>
                <a:schemeClr val="bg1"/>
              </a:solidFill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26318"/>
            <a:ext cx="12192000" cy="802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หมวด ๒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การางแผนเชิงยุทธศาสตร์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”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64077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3339" y="-7192"/>
            <a:ext cx="11617291" cy="80021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70510" algn="l"/>
                <a:tab pos="450215" algn="l"/>
              </a:tabLst>
            </a:pPr>
            <a:r>
              <a:rPr lang="en-US" sz="4000" b="1" dirty="0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SIPOC Model </a:t>
            </a: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ยศ.ทร.</a:t>
            </a:r>
            <a:endParaRPr lang="en-US" sz="4000" b="1" dirty="0">
              <a:solidFill>
                <a:schemeClr val="bg1"/>
              </a:solidFill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59026" y="1367928"/>
            <a:ext cx="2112235" cy="130493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TextBox 32"/>
          <p:cNvSpPr txBox="1"/>
          <p:nvPr/>
        </p:nvSpPr>
        <p:spPr>
          <a:xfrm>
            <a:off x="1855037" y="1759322"/>
            <a:ext cx="1920213" cy="83099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ผู้ส่งมอบปัจจัย/</a:t>
            </a:r>
            <a:br>
              <a:rPr lang="th-TH" sz="24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ผู้ร่วมดำเนินการ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79373" y="1367928"/>
            <a:ext cx="2112235" cy="130493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/>
          </a:p>
        </p:txBody>
      </p:sp>
      <p:sp>
        <p:nvSpPr>
          <p:cNvPr id="35" name="TextBox 34"/>
          <p:cNvSpPr txBox="1"/>
          <p:nvPr/>
        </p:nvSpPr>
        <p:spPr>
          <a:xfrm>
            <a:off x="5045189" y="1801058"/>
            <a:ext cx="1824204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ภารกิจ/พันธกิจ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999121" y="1359139"/>
            <a:ext cx="2112235" cy="130493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TextBox 36"/>
          <p:cNvSpPr txBox="1"/>
          <p:nvPr/>
        </p:nvSpPr>
        <p:spPr>
          <a:xfrm>
            <a:off x="8151844" y="2032035"/>
            <a:ext cx="1824204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ผู้รับบริการ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800459" y="3409905"/>
            <a:ext cx="2112235" cy="1304933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Rectangle 39"/>
          <p:cNvSpPr/>
          <p:nvPr/>
        </p:nvSpPr>
        <p:spPr>
          <a:xfrm>
            <a:off x="4920806" y="3409905"/>
            <a:ext cx="2112235" cy="1304933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Rectangle 40"/>
          <p:cNvSpPr/>
          <p:nvPr/>
        </p:nvSpPr>
        <p:spPr>
          <a:xfrm>
            <a:off x="8040554" y="3401116"/>
            <a:ext cx="2112235" cy="1304933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2" name="Rectangle 41"/>
          <p:cNvSpPr/>
          <p:nvPr/>
        </p:nvSpPr>
        <p:spPr>
          <a:xfrm>
            <a:off x="3539213" y="5544392"/>
            <a:ext cx="4844549" cy="656383"/>
          </a:xfrm>
          <a:prstGeom prst="rect">
            <a:avLst/>
          </a:prstGeom>
          <a:solidFill>
            <a:srgbClr val="FFC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3" name="TextBox 42"/>
          <p:cNvSpPr txBox="1"/>
          <p:nvPr/>
        </p:nvSpPr>
        <p:spPr>
          <a:xfrm>
            <a:off x="4920807" y="3939568"/>
            <a:ext cx="2112833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กระบวนการ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191741" y="3966267"/>
            <a:ext cx="1776875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ผลผลิต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993453" y="3972791"/>
            <a:ext cx="1632181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ปัจจัยนำเข้า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259891" y="5622284"/>
            <a:ext cx="3552395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Stakeholder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ผู้มีส่วนได้ส่วนเสีย</a:t>
            </a:r>
          </a:p>
        </p:txBody>
      </p:sp>
      <p:sp>
        <p:nvSpPr>
          <p:cNvPr id="49" name="Left Arrow 48"/>
          <p:cNvSpPr/>
          <p:nvPr/>
        </p:nvSpPr>
        <p:spPr>
          <a:xfrm rot="16200000">
            <a:off x="2421012" y="2680336"/>
            <a:ext cx="446626" cy="6720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0" name="Left Arrow 49"/>
          <p:cNvSpPr/>
          <p:nvPr/>
        </p:nvSpPr>
        <p:spPr>
          <a:xfrm rot="16200000">
            <a:off x="5753610" y="2717384"/>
            <a:ext cx="446626" cy="6720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1" name="Left Arrow 50"/>
          <p:cNvSpPr/>
          <p:nvPr/>
        </p:nvSpPr>
        <p:spPr>
          <a:xfrm rot="5400000">
            <a:off x="8888508" y="2680335"/>
            <a:ext cx="446626" cy="6720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2" name="Left Arrow 51"/>
          <p:cNvSpPr/>
          <p:nvPr/>
        </p:nvSpPr>
        <p:spPr>
          <a:xfrm rot="10800000">
            <a:off x="4139352" y="3824811"/>
            <a:ext cx="595501" cy="50405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3" name="Left Arrow 52"/>
          <p:cNvSpPr/>
          <p:nvPr/>
        </p:nvSpPr>
        <p:spPr>
          <a:xfrm rot="10800000">
            <a:off x="7281256" y="3807481"/>
            <a:ext cx="595501" cy="50405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824773" y="5822340"/>
            <a:ext cx="682636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8383762" y="5818788"/>
            <a:ext cx="894888" cy="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9" idx="2"/>
          </p:cNvCxnSpPr>
          <p:nvPr/>
        </p:nvCxnSpPr>
        <p:spPr>
          <a:xfrm>
            <a:off x="2856577" y="4714838"/>
            <a:ext cx="0" cy="1107503"/>
          </a:xfrm>
          <a:prstGeom prst="line">
            <a:avLst/>
          </a:prstGeom>
          <a:ln w="38100"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257217" y="4714838"/>
            <a:ext cx="0" cy="1107503"/>
          </a:xfrm>
          <a:prstGeom prst="line">
            <a:avLst/>
          </a:prstGeom>
          <a:ln w="38100"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Left Arrow 61"/>
          <p:cNvSpPr/>
          <p:nvPr/>
        </p:nvSpPr>
        <p:spPr>
          <a:xfrm rot="5400000">
            <a:off x="5812776" y="4783595"/>
            <a:ext cx="446626" cy="6720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TextBox 26"/>
          <p:cNvSpPr txBox="1"/>
          <p:nvPr/>
        </p:nvSpPr>
        <p:spPr>
          <a:xfrm>
            <a:off x="1849437" y="1359138"/>
            <a:ext cx="1920213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Supplier/Partner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03838" y="1631925"/>
            <a:ext cx="1920213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Customer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96470" y="3570817"/>
            <a:ext cx="1920213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Input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45189" y="3586719"/>
            <a:ext cx="1920213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Process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91741" y="3586719"/>
            <a:ext cx="1920213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Output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5719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9290" y="0"/>
            <a:ext cx="11617291" cy="76315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70510" algn="l"/>
                <a:tab pos="450215" algn="l"/>
              </a:tabLst>
            </a:pPr>
            <a:r>
              <a:rPr lang="en-US" sz="4000" b="1" dirty="0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SIPOC Model </a:t>
            </a: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ยศ.ทร.</a:t>
            </a:r>
            <a:endParaRPr lang="en-US" sz="4000" b="1" dirty="0">
              <a:solidFill>
                <a:schemeClr val="bg1"/>
              </a:solidFill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7175" y="1120700"/>
            <a:ext cx="1174470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50850" algn="l"/>
              </a:tabLst>
            </a:pPr>
            <a:r>
              <a:rPr kumimoji="0" lang="th-TH" sz="1200" b="1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ภารกิจ</a:t>
            </a:r>
            <a:r>
              <a:rPr kumimoji="0" lang="en-US" sz="1200" b="1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/</a:t>
            </a:r>
            <a:r>
              <a:rPr kumimoji="0" lang="th-TH" sz="1200" b="1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พันธกิจ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50850" algn="l"/>
              </a:tabLst>
            </a:pPr>
            <a:r>
              <a:rPr kumimoji="0" lang="th-TH" sz="1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   </a:t>
            </a:r>
            <a:r>
              <a:rPr kumimoji="0" lang="th-TH" sz="12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พันธกิจหลัก</a:t>
            </a:r>
            <a:r>
              <a:rPr kumimoji="0" lang="th-TH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kumimoji="0" lang="th-TH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บริหารจัดการองค์กรตามแนวทางที่กองทัพเรือกำหนด พัฒนาองค์กรไปสู่เป้าหมายเชิงนโยบายกองทัพเรือ บริหารและประกันคุณภาพการศึกษาด้านการทหารเรือ จัดการศึกษาในวิทยาการทหารเรือทุกระดับ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50850" algn="l"/>
              </a:tabLst>
            </a:pPr>
            <a:r>
              <a:rPr kumimoji="0" lang="th-TH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                   บริหารสิ่งเครื่องช่วยการศึกษาของกองทัพเรือ บริหารวิทยาการด้านการอนุศาสน์ จิตวิญญาณ และจริยธรรม	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50850" algn="l"/>
              </a:tabLst>
            </a:pPr>
            <a:r>
              <a:rPr kumimoji="0" lang="th-TH" sz="1200" b="0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   </a:t>
            </a:r>
            <a:r>
              <a:rPr kumimoji="0" lang="th-TH" sz="12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พันธกิจรอง</a:t>
            </a:r>
            <a:r>
              <a:rPr kumimoji="0" lang="th-TH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</a:t>
            </a:r>
            <a:r>
              <a:rPr kumimoji="0" lang="th-TH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ปกครองบังคับบัญชา/พัฒนาช่วยเหลือด้านสวัสดิการข้าราชการในสังกัด รักษา/ปกครอง/ดูแล/พัฒนาสิ่งอุปกรณ์/พื้นที่/สถานที่สร้างและรักษาเกียรติภูมิของหน่วยและกองทัพเรือ สนับสนุนการจัดการศึกษาของหน่วยในสังกัด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50850" algn="l"/>
              </a:tabLst>
            </a:pPr>
            <a:r>
              <a:rPr kumimoji="0" lang="th-TH" sz="1200" b="0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       </a:t>
            </a:r>
            <a:r>
              <a:rPr kumimoji="0" lang="th-TH" sz="12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พันธกิจเฉพาะ</a:t>
            </a:r>
            <a:r>
              <a:rPr kumimoji="0" lang="th-TH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</a:t>
            </a:r>
            <a:r>
              <a:rPr kumimoji="0" lang="th-TH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ฝึกบุคคลพลเรือนเป็นพลทหาร/นายทหารประทวน/สัญญาบัตร วิเคราะห์/กำหนดหลักนิยมของกองทัพเรือ วิเคราะห์/เผยแพร่ข้อมูลยุทธศาสตร์/ความมั่นคง/การสงครามทางทะเล/และสาระทางวิชาการที่เกี่ยวข้อง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50850" algn="l"/>
              </a:tabLst>
            </a:pPr>
            <a:r>
              <a:rPr lang="th-TH" sz="1200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		            </a:t>
            </a:r>
            <a:r>
              <a:rPr kumimoji="0" lang="th-TH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พัฒนาประมวลจริยธรรม/ระงับข้อขัดแย้ง วิเคระห์ประเด็นในแผนยุทธศาสตร์และนโยบายกองทัพเรือและนโยบายผู้บัญชาการทหารเรือทุกปี</a:t>
            </a:r>
            <a:endParaRPr kumimoji="0" lang="th-TH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25532"/>
              </p:ext>
            </p:extLst>
          </p:nvPr>
        </p:nvGraphicFramePr>
        <p:xfrm>
          <a:off x="265305" y="2321029"/>
          <a:ext cx="11597286" cy="4406499"/>
        </p:xfrm>
        <a:graphic>
          <a:graphicData uri="http://schemas.openxmlformats.org/drawingml/2006/table">
            <a:tbl>
              <a:tblPr firstRow="1" firstCol="1" bandRow="1"/>
              <a:tblGrid>
                <a:gridCol w="334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7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38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932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9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ภารกิจ/พันธกิจ</a:t>
                      </a:r>
                      <a:endParaRPr lang="en-US" sz="9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7483" marR="37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Supplier/Partner</a:t>
                      </a:r>
                      <a:br>
                        <a:rPr lang="en-US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</a:br>
                      <a:r>
                        <a:rPr lang="en-US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</a:t>
                      </a:r>
                      <a:r>
                        <a:rPr lang="th-TH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ผู้ส่งมอบปัจจัย/ผู้ร่วมดำเนินการ)</a:t>
                      </a:r>
                      <a:endParaRPr lang="en-US" sz="90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7483" marR="37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Input</a:t>
                      </a:r>
                      <a:endParaRPr lang="en-US" sz="9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</a:t>
                      </a:r>
                      <a:r>
                        <a:rPr lang="th-TH" sz="9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ปัจจัยนำเข้า เช่น วัตถุดิบ เงิน คน เครื่องมือ)</a:t>
                      </a:r>
                      <a:endParaRPr lang="en-US" sz="9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7483" marR="37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Process</a:t>
                      </a:r>
                      <a:endParaRPr lang="en-US" sz="90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</a:t>
                      </a:r>
                      <a:r>
                        <a:rPr lang="th-TH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กระบวนงานตามภารกิจ/พันธกิจ)</a:t>
                      </a:r>
                      <a:endParaRPr lang="en-US" sz="90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7483" marR="37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Output</a:t>
                      </a:r>
                      <a:endParaRPr lang="en-US" sz="90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</a:t>
                      </a:r>
                      <a:r>
                        <a:rPr lang="th-TH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ผลผลิต</a:t>
                      </a:r>
                      <a:r>
                        <a:rPr lang="en-US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)</a:t>
                      </a:r>
                      <a:endParaRPr lang="en-US" sz="90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7483" marR="37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Customer</a:t>
                      </a:r>
                      <a:endParaRPr lang="en-US" sz="90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</a:t>
                      </a:r>
                      <a:r>
                        <a:rPr lang="th-TH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ผู้รับบริการ</a:t>
                      </a:r>
                      <a:r>
                        <a:rPr lang="en-US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)</a:t>
                      </a:r>
                      <a:endParaRPr lang="en-US" sz="90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7483" marR="37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Stakeholder</a:t>
                      </a:r>
                      <a:endParaRPr lang="en-US" sz="90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</a:t>
                      </a:r>
                      <a:r>
                        <a:rPr lang="th-TH" sz="9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ผู้มีส่วนได้ส่วนเสีย)</a:t>
                      </a:r>
                      <a:endParaRPr lang="en-US" sz="90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7483" marR="37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27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37483" marR="37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กพ.ทร. เนื่องจากเป็นหน่วยงานฝ่ายอำนวยการในระดับ ทร. ซี่งกำกับดูแลการผลิตและพัฒนากำลังพลให้เป็นไปตามแนวทางการรับราชการและนโยบายกำลังพลของ ทร.</a:t>
                      </a:r>
                      <a:endParaRPr lang="en-US" sz="1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สปช.ทร. เนื่องจากเป็นหน่วยงานฝ่ายอำนวยการในระดับ ทร. ซึ่งกำกับดูแลและจัดสรรงบประมาณให้เป็นไปตามยุทธศาสตร์และนโยบายของ ทร.</a:t>
                      </a:r>
                      <a:endParaRPr lang="en-US" sz="1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ยก.ทร. เนื่องจากเป็นหน่วยงานฝ่ายอำนวยการในระดับ ทร. ซึ่งมักขอรับการสนับสนุนกำลังพล เครื่องมือแและองค์ความรู้จาก ยศ.ทร. ไปช่วยปฏิบัติราชการที่เกี่ยวข้องด้านนโยบายและยุทธศาสตร์ ด้านการวางแผนกำลังรบ ด้านการควบคุมและประเมินผลการฝึก ตลอดจนด้านการประชุมและสัมมนาร่วมกับ ทร. มิตรประเทศอยู่เสมอ</a:t>
                      </a:r>
                      <a:endParaRPr lang="en-US" sz="1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37483" marR="37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บุคคลพลเรือนที่ถูกเกณฑ์เข้ารับราชการทหาร</a:t>
                      </a:r>
                      <a:endParaRPr lang="en-US" sz="1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บุคคลพลเรือนที่สมัครเข้ารับการศึกษาที่โรงเรียนชุมพลทหารเรือ ยศ.ทร.</a:t>
                      </a:r>
                      <a:endParaRPr lang="en-US" sz="1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กำลังพลของ ทร. ผู้เข้ารับการอบรมในหลักสูตรต่างๆของ ยศ.ทร.</a:t>
                      </a:r>
                      <a:endParaRPr lang="en-US" sz="1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กำลังพลของ ทร. มิตรประเทศผู้เข้ารับการอบรมในหลักสูตรชั้นสูงของ ยศ.ทร.</a:t>
                      </a:r>
                      <a:endParaRPr lang="en-US" sz="1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กำลังพลในสายงานที่เกี่ยวข้องทุกสายงาน ได้แก่ สายงานผู้บังคับบัญชา สายงานฝ่ายอำนวยการ สายงานการศึกษา และสายงานสนับสนุน</a:t>
                      </a:r>
                      <a:endParaRPr lang="en-US" sz="1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งบประมาณที่เกี่ยวข้อง</a:t>
                      </a:r>
                      <a:endParaRPr lang="en-US" sz="1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พันธกิจที่ ทร. มอบหมายเพิ่มเติม</a:t>
                      </a:r>
                      <a:endParaRPr lang="en-US" sz="1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37483" marR="37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510" algn="l"/>
                          <a:tab pos="450215" algn="l"/>
                        </a:tabLst>
                      </a:pPr>
                      <a:r>
                        <a:rPr lang="en-US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 CP1 </a:t>
                      </a:r>
                      <a:r>
                        <a:rPr lang="th-TH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กระบวนการผลิตกำลังพลต่ำกว่าชั้นสัญญาบัตร มีหน่วยรับผิดชอบคือ กศษ.ยศ.ทร. รร.ชุมพลฯ ยศ.ทร. และ ศฝท.ยศ.ทร.</a:t>
                      </a:r>
                      <a:endParaRPr lang="en-US" sz="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510" algn="l"/>
                          <a:tab pos="450215" algn="l"/>
                        </a:tabLst>
                      </a:pPr>
                      <a:r>
                        <a:rPr lang="en-US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CP2</a:t>
                      </a:r>
                      <a:r>
                        <a:rPr lang="th-TH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กระบวนการพัฒนากำลังพลตามแนวทางรับราชการ มีหน่วยรับผิดชอบคือ ฝวก.ยศ.ทร. วทร.ยศ.ทร. รร.สธ.ทร.ยศ.ทร. รร.ชต.ยศ.ทร. และ รร.พจ.ยศ.ทร. </a:t>
                      </a:r>
                      <a:endParaRPr lang="en-US" sz="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510" algn="l"/>
                          <a:tab pos="450215" algn="l"/>
                        </a:tabLst>
                      </a:pPr>
                      <a:r>
                        <a:rPr lang="en-US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CP3</a:t>
                      </a:r>
                      <a:r>
                        <a:rPr lang="th-TH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กระบวนการเพิ่มพูนความรู้ภาษาต่างประเทศ มีหน่วยรับผิดชอบคือ ศภษ.ยศ.ทร.</a:t>
                      </a:r>
                      <a:endParaRPr lang="en-US" sz="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510" algn="l"/>
                          <a:tab pos="450215" algn="l"/>
                        </a:tabLst>
                      </a:pPr>
                      <a:r>
                        <a:rPr lang="en-US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CP4 </a:t>
                      </a:r>
                      <a:r>
                        <a:rPr lang="th-TH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กระบวนการฝึกอบรมหลักสูตรข้าราชการกลาโหมพลเรือนต่ำกว่าชั้นสัญญาบัตร มีหน่วยรับผิดชอบคือ รร.ชุมพลฯ ยศ.ทร.</a:t>
                      </a:r>
                      <a:endParaRPr lang="en-US" sz="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510" algn="l"/>
                          <a:tab pos="450215" algn="l"/>
                        </a:tabLst>
                      </a:pPr>
                      <a:r>
                        <a:rPr lang="en-US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CP5 </a:t>
                      </a:r>
                      <a:r>
                        <a:rPr lang="th-TH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กระบวนการส่งกำลังบำรุงพัสดุสายยุทธศึกษา มีหน่วยรับผิดชอบคือ กบศ.ยศ.ทร.</a:t>
                      </a:r>
                      <a:endParaRPr lang="en-US" sz="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510" algn="l"/>
                          <a:tab pos="450215" algn="l"/>
                        </a:tabLst>
                      </a:pPr>
                      <a:r>
                        <a:rPr lang="en-US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CP6 </a:t>
                      </a:r>
                      <a:r>
                        <a:rPr lang="th-TH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กระบวนการด้านการอนุศาสนาจารย์ มีหน่วยรับผิดชอบคือ กอศ.ยศ.ทร.</a:t>
                      </a:r>
                      <a:endParaRPr lang="en-US" sz="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510" algn="l"/>
                          <a:tab pos="450215" algn="l"/>
                        </a:tabLst>
                      </a:pPr>
                      <a:r>
                        <a:rPr lang="en-US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CP7 </a:t>
                      </a:r>
                      <a:r>
                        <a:rPr lang="th-TH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กระบวนการด้านประวัติศาสตร์และพิพิธภัณฑ์ทหาร มีหน่วยรับผิดชอบคือ กปศ.ยศ.ทร.</a:t>
                      </a:r>
                      <a:endParaRPr lang="en-US" sz="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510" algn="l"/>
                          <a:tab pos="450215" algn="l"/>
                        </a:tabLst>
                      </a:pPr>
                      <a:r>
                        <a:rPr lang="en-US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CP8</a:t>
                      </a:r>
                      <a:r>
                        <a:rPr lang="th-TH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กระบวนการ</a:t>
                      </a:r>
                      <a:r>
                        <a:rPr lang="th-TH" sz="800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พัฒนาบุคลากร</a:t>
                      </a:r>
                      <a:r>
                        <a:rPr lang="th-TH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การศึกษาและวิจัยระดับกองทัพเรือ มีหน่วยรับผิดชอบคือ </a:t>
                      </a:r>
                      <a:r>
                        <a:rPr lang="th-TH" sz="800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ฝวก.ยศ.ทร. </a:t>
                      </a:r>
                      <a:r>
                        <a:rPr lang="th-TH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และ ศยร.ยศ.ทร.</a:t>
                      </a:r>
                      <a:endParaRPr lang="en-US" sz="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</a:t>
                      </a:r>
                      <a:r>
                        <a:rPr lang="en-US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CP9 </a:t>
                      </a:r>
                      <a:r>
                        <a:rPr lang="th-TH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กระบวนการด้านการนำองค์กรและการบริหารจัดการองค์กร มีหน่วยรับผิดชอบคือ ฝ่ายเสนาธิการ ยศ.ทร.  </a:t>
                      </a:r>
                      <a:endParaRPr lang="en-US" sz="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</a:t>
                      </a:r>
                      <a:r>
                        <a:rPr lang="en-US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CP10 </a:t>
                      </a:r>
                      <a:r>
                        <a:rPr lang="th-TH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กระบวนการพัฒนาห้องเรียนและที่พักอาศัย มีหน่วยรับผิดชอบคือ กสน.ยศ.ทร.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</a:t>
                      </a:r>
                      <a:r>
                        <a:rPr lang="en-US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CP11 </a:t>
                      </a:r>
                      <a:r>
                        <a:rPr lang="th-TH" sz="8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กระบวนการประกันคุณภาพการศึกษา มีหน่วยรับผิดชอบคือ กปภ.ยศ.ทร. </a:t>
                      </a:r>
                      <a:endParaRPr lang="en-US" sz="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7483" marR="37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9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ผู้สำเร็จการฝึกอบรมหรือสำเร็จการศึกษา ซึ่งมีขีดสมรรถนะและขีดความสามารถตรงตามความต้องการในการปฏิบัติภารกิจของ ทร. และ นขต.ทร. ที่รับตัวผู้สำเร็จการฝึกอบรมหรือสำเร็จการศึกษาไปปฏิบัติราชการ</a:t>
                      </a:r>
                      <a:endParaRPr lang="en-US" sz="9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9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ผลงานวิชาการของอาจารย์ ได้แก่ การได้รับเชิญไปบรรยายนอก ยศ.ทร. และหน่วยงานอื่นนอก ทร. ทั้งในประเทศและต่างประเทศ บทความวิชาการที่ปรากฎอยู่ในวารสารของ ทร. และวารสารวิชาการนอก ทร. ทั้งในประเทศและต่างประเทศ ตำรา หรือเอกสารประกอบการศึกษาของผู้เข้ารับการศึกษาหลักสูตรต่างๆ ตลอดจนความร่วมมือทางวิชาการกับมหาวิทยาลัยต่างๆทั้งในประเทศและต่างประเทศที่มีข้อตกลงความร่วมมือทางวิชาการกับ ทร. ซึ่งแสดงให้เห็นถึงขีดสมรรถนะของอาจารย์และคุณภาพการศึกษาของ ยศ.ทร.</a:t>
                      </a:r>
                      <a:endParaRPr lang="en-US" sz="9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9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ผลการศึกษาทางยุทธศาสตร์ ซึ่งปรากฏออกมาในรูปเอกสารของคณะทำงานต่างๆตามการปฏิบัติงานของหน่วย และตามที่ได้รับมอบหมายจาก ทร. รวมทั้งในรูปของความร่วมมือทางวิชาการกับมหาวิทยาลัยต่างๆทั้งในประเทศและต่างประเทศที่มีข้อตกลงความร่วมมือทางวิชาการกับ ทร. ตลอดจนในรูปของบทความวิชาการในวารสารวิชาการของ ยศ.ทร. คือ นาวิกาธิปัตย์สาร</a:t>
                      </a:r>
                      <a:endParaRPr lang="en-US" sz="9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9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ผลการดำเนินความร่วมมือกับ ทร. มิตรประเทศ ซี่งปรากฏออกมาในรูปของการไปประชุม สัมมนา ดูงานกับ ทร.มิตรประเทศ  รวมทั้งการส่งนายทหารไปศึกษาหลักสูตรทางทหารในต่างประเทศและการรับนายทหารมิตรประเทศเข้ารับการศึกษาในหลักสูตรชั้นสูงของ ยศ.ทร. ตลอดจนการที่หน่วยงานของ ทร. มิตรประเทศได้มาเยี่ยมเยียนและศึกษาดูงานที่ ยศ.ทร.</a:t>
                      </a:r>
                      <a:endParaRPr lang="en-US" sz="9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9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สิ่งอำนวยความสะดวกและเครื่องช่วยการศึกษาที่ได้รับการปรับปรุงและพัฒนา ซึ่งหมายถึงการที่สิ่งอำนวยความสะดวกและเครื่องช่วยการศึกษาได้รับการปรับปรุงและพัฒนาให้มีความทันสมัย ก้าวทันเทคโนโลยี และสามารถนำไปสู่การศึกษาค้นคว้าด้วยตนองตลอดเวลา สมกับการเป็นองค์กรแห่งการเรียนรู้อย่างแท้จริง</a:t>
                      </a:r>
                      <a:endParaRPr lang="en-US" sz="9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37483" marR="37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กพ.ทร.</a:t>
                      </a:r>
                      <a:endParaRPr lang="en-US" sz="1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นขต.ทร. ที่มีผู้เข้ารับการฝึกอบรมหรือศึกษา</a:t>
                      </a:r>
                      <a:endParaRPr lang="en-US" sz="1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ทร. มิตรประเทศ ที่ส่งนายทหารเข้ารับการอบรมหลักสูตรชั้นสูงของ ยศ.ทร.</a:t>
                      </a:r>
                      <a:endParaRPr lang="en-US" sz="1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หน่วยงานภาครัฐและภาคเอกชนนอก ทร. ที่ส่งผู้เข้ารับการอบรมหลักสูตรชั้นสูงของ ยศ.ทร.</a:t>
                      </a:r>
                      <a:endParaRPr lang="en-US" sz="1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37483" marR="37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9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ทร. ซึ่งกำกับดูแลและกำหนดทิศทางการปฏิบัติภารกิจของ ยศ.ทร. ให้เป็นไปตามวิสัยทัศน์ของ ทร. รวมทั้งสนับสนุนภารกิจที่ได้รับมอบจากหน่วยเหนือและรัฐบาล</a:t>
                      </a:r>
                      <a:endParaRPr lang="en-US" sz="9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9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กพ.ทร. ซึ่งมีภารกิจในการสรรหา พัฒนา และบรรจุกำลังพล ให้ตรงกับความต้องการใช้งานของ นขต.ทร. รวมทั้งให้สอดคล้องกับนโยบาย ทร. ด้วย</a:t>
                      </a:r>
                      <a:endParaRPr lang="en-US" sz="9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9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นขต.ทร. ที่มีผู้เข้ารับการฝึกอบรมหรือศึกษา หรือรับตัวไปปฏิบัติราชการ โดยในแต่ละปีงบประมาณจะมีผู้เข้ารับการศึกษาจาก นขต.ทร. ซึ่งส่งกำลังพลเข้ารับการศึกษาในหลักสูตรต่างๆของ ยศ.ทร. รวมทั้งรับตัวกำลังพลที่สำเร็จการอบรมจาก ศฝท.ยศ.ทร. และสำเร็จการศึกษาจาก รร.ชุมพลทหารเรือ ยศ.ทร. ไปปฏิบัติราชการอย่างต่อเนื่อง</a:t>
                      </a:r>
                      <a:endParaRPr lang="en-US" sz="9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9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นขต.ทร. ที่มีสถานศึกษาของตนเอง เนื่องจาก ยศ.ทร. มีพันธกิจในการบริหารและประกันคุณภาพการศึกษาของสถานศึกษาใน ทร. ยกเว้น รร.นร. รวมทั้งดำเนินการด้านวิทยฐานะแก่ข้าราชการทหารที่ทำหน้าที่สอนตามสถานศึกษาต่างๆใน ทร. ตามกฎหมายด้วย</a:t>
                      </a:r>
                      <a:endParaRPr lang="en-US" sz="9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9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 นขต.ทร. ที่มีส่วนสนับสนุนในการปฏิบัติภารกิจ/พันธกิจของ ยศ.ทร. เนื่องจากทรัพยากรในการปฏิบัติภารกิจของ ยศ.ทร. หลายประการต้องได้รับการสนับสนุนจาก นขต.ทร. ที่เป็นหน่วยรับผิดชอบในทรัพยากรนั้น ได้แก่ งบประมาณจาก สปช.ทร. การขนส่งจาก ขส.ทร. การปรับปรุงและพัฒนาอาคารสถานที่จาก ชย.ทร. ตลอดจนการพัฒนาและปรับปรุงระบบสารสนเทศจาก สสท.ทร. เป็นต้น</a:t>
                      </a:r>
                      <a:endParaRPr lang="en-US" sz="9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7483" marR="37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298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99096"/>
            <a:ext cx="10481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ตัวชี้วัดที่สำคัญในแผนปฏิบัติราชการประจำปีของ ยศ.ทร.</a:t>
            </a:r>
          </a:p>
        </p:txBody>
      </p:sp>
      <p:sp>
        <p:nvSpPr>
          <p:cNvPr id="2" name="Rectangle 1"/>
          <p:cNvSpPr/>
          <p:nvPr/>
        </p:nvSpPr>
        <p:spPr>
          <a:xfrm>
            <a:off x="676274" y="1180237"/>
            <a:ext cx="10258425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ด้านที่ 1 ประสิทธิผลส่วนราชการและแผนปฎิบัติการ (มว.1</a:t>
            </a:r>
            <a:r>
              <a:rPr lang="en-US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, </a:t>
            </a:r>
            <a:r>
              <a:rPr lang="th-TH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มว.2)</a:t>
            </a:r>
            <a:endParaRPr lang="en-US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lvl="0"/>
            <a:r>
              <a:rPr lang="th-TH" dirty="0">
                <a:latin typeface="TH SarabunIT๙" pitchFamily="34" charset="-34"/>
                <a:cs typeface="TH SarabunIT๙" pitchFamily="34" charset="-34"/>
              </a:rPr>
              <a:t>- ร้อยละจำนวนผู้สำเร็จการศึกษา/ฝึกอบรมที่มีผลสัมฤทธิ์ทางการเรียนอยู่ในระดับดีขึ้นไปต่อจำนวนผู้สำเร็จการศึกษา / ฝึกอบรมทั้งหมด 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หน่วยที่รับผิดชอบ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, วทร.ฯ,  รร.สธ.ทร.ฯ</a:t>
            </a:r>
            <a:r>
              <a:rPr lang="en-US" dirty="0">
                <a:latin typeface="TH SarabunIT๙" pitchFamily="34" charset="-34"/>
                <a:cs typeface="TH SarabunIT๙" pitchFamily="34" charset="-34"/>
              </a:rPr>
              <a:t>,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 รร.นว.ฯ ,  รร.พจ.ฯ,รร.ชุมพลฯ , ศภษ.ฯ 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6275" y="2208937"/>
            <a:ext cx="1025842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ด้านที่ 2 การให้ความสำคัญผู้รับบริการ/ผู้มีส่วนได้ส่วนเสีย </a:t>
            </a: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: (มว.3)</a:t>
            </a:r>
          </a:p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- ร้อยละของจำนวนผู้เข้ารับการศึกษา/ฝึกอบรม ที่มีผลประเมินความพึงพอใจต่อการจัดการเรียนการสอน ในระดับดีขึ้นไป (≥ 3.51 จากคะแนนเต็ม 5) ต่อจำนวนผู้เข้ารับการศึกษา/ฝึกอบรมที่ทำการประเมินทั้งหมด  </a:t>
            </a: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หน่วยที่รับผิดชอบ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, วทร.ฯ,  รร.สธ.ทร.ฯ</a:t>
            </a:r>
            <a:r>
              <a:rPr lang="en-US" dirty="0">
                <a:latin typeface="TH SarabunIT๙" pitchFamily="34" charset="-34"/>
                <a:cs typeface="TH SarabunIT๙" pitchFamily="34" charset="-34"/>
              </a:rPr>
              <a:t>,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 รร.นว.ฯ ,  รร.พจ.ฯ, รร.ชุมพลฯ , ศภษ.ฯ 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6277" y="3252311"/>
            <a:ext cx="1025842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ด้านที่ 3 การมุ่งเน้นพัฒนาบุคลากร (ครู/อาจารย์) : (มว.5)</a:t>
            </a:r>
            <a:endParaRPr lang="en-US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lvl="0"/>
            <a:r>
              <a:rPr lang="th-TH" dirty="0">
                <a:latin typeface="TH SarabunIT๙" pitchFamily="34" charset="-34"/>
                <a:cs typeface="TH SarabunIT๙" pitchFamily="34" charset="-34"/>
              </a:rPr>
              <a:t>- ร้อยละของจำนวนครู/อาจารย์ ได้รับการพัฒนาเพิ่มพูนความรู้และประสบการณ์ ต่อจำนวนครู/อาจารย์ทั้งหมด/ (อนุศาสนาจารย์)/ทั้งหมด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หน่วยที่รับผิดชอบ 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ฝวก.ฯ , ศยร.ฯ,รร.พจ.ฯ,  ศภษ.ฯ , รร.ชุมพลฯ 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6275" y="4300835"/>
            <a:ext cx="1025842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ด้านที่ 4 การนำองค์กรและการกำกับติดตาม</a:t>
            </a:r>
            <a:r>
              <a:rPr lang="th-TH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(มว.1)</a:t>
            </a:r>
            <a:endParaRPr lang="en-US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lvl="0"/>
            <a:r>
              <a:rPr lang="th-TH" dirty="0">
                <a:latin typeface="TH SarabunIT๙" pitchFamily="34" charset="-34"/>
                <a:cs typeface="TH SarabunIT๙" pitchFamily="34" charset="-34"/>
              </a:rPr>
              <a:t>- ร้อยละของจำนวนกำลังพลที่ไม่ถูกร้องเรียนว่าเกี่ยวข้องกับการทุจริต    </a:t>
            </a: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หน่วยที่รับผิดชอบ 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กพ.ยศ.ทร.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275" y="5068490"/>
            <a:ext cx="102584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ด้านที่ 5 การบริหารใช้จ่ายงบประมาณ</a:t>
            </a:r>
            <a:r>
              <a:rPr lang="th-TH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(มว.1)</a:t>
            </a:r>
            <a:endParaRPr lang="en-US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lvl="0"/>
            <a:r>
              <a:rPr lang="th-TH" dirty="0">
                <a:latin typeface="TH SarabunIT๙" pitchFamily="34" charset="-34"/>
                <a:cs typeface="TH SarabunIT๙" pitchFamily="34" charset="-34"/>
              </a:rPr>
              <a:t>- ร้อยละของจำนวนงบประมาณที่เบิกจ่าย ต่อจำนวนงบประมาณที่ได้รับจัดสรรทั้งหมด  </a:t>
            </a: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หน่วยที่รับผิดชอบ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กบ.ยศ.ทร.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6277" y="5857697"/>
            <a:ext cx="10258428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ด้านที่ 6 ประสิทธิภาพของกระบวนการ</a:t>
            </a:r>
            <a:r>
              <a:rPr lang="th-TH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(มว.6)</a:t>
            </a:r>
            <a:endParaRPr lang="en-US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lvl="0"/>
            <a:r>
              <a:rPr lang="th-TH" dirty="0">
                <a:latin typeface="TH SarabunIT๙" pitchFamily="34" charset="-34"/>
                <a:cs typeface="TH SarabunIT๙" pitchFamily="34" charset="-34"/>
              </a:rPr>
              <a:t>- จำนวนผลงาน/นวัตกรรม/สิ่งประดิษฐ์/สื่อการสอน/บทความ/งานวิจัย ที่นำไปใช้เกิดประโยชน์ต่อการจัดการเรียนการสอน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หน่วยที่รับผิดชอบ 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ฝวก.ฯ ,ศยร.ฯ, รร.ชุมพลฯ ,รร.พจ.ฯ , ศภษ.ฯ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771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35B461-1959-4578-A5CF-D31F2B5B980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94A9266-BBD0-4ABB-BB9F-9AFE32883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897" y="123828"/>
            <a:ext cx="9855200" cy="563563"/>
          </a:xfrm>
        </p:spPr>
        <p:txBody>
          <a:bodyPr/>
          <a:lstStyle/>
          <a:p>
            <a:pPr algn="ctr"/>
            <a:r>
              <a:rPr lang="th-TH" dirty="0">
                <a:latin typeface="TH SarabunIT๙" pitchFamily="34" charset="-34"/>
                <a:cs typeface="TH SarabunIT๙" pitchFamily="34" charset="-34"/>
              </a:rPr>
              <a:t>แผนยุทธศาสตร์ของกรมยุทธศึกษาทหารเรือ ประจำปี  ๒๕๖๒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57299" y="1589812"/>
            <a:ext cx="8839201" cy="304698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h-TH" sz="32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ค่านิยมของกรมยุทธศึกษาทหารเรือ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: SMART</a:t>
            </a:r>
          </a:p>
          <a:p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ความเป็นชาวเรือ 		(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Seamanship: S)</a:t>
            </a:r>
          </a:p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การทำงานอย่างมืออาชีพ  	(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Mastery: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M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)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ความมุ่งมั่นอันแรงกล้า	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	(Ambition: A)</a:t>
            </a:r>
          </a:p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ความน่าเชื่อถือ			(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Reliability: R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)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ความเป็นนักคิด			(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Thinker: T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)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19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9266-BBD0-4ABB-BB9F-9AFE3288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>
                <a:latin typeface="TH SarabunIT๙" pitchFamily="34" charset="-34"/>
                <a:cs typeface="TH SarabunIT๙" pitchFamily="34" charset="-34"/>
              </a:rPr>
              <a:t>ตัวชี้วัดความสำเร็จตาม แผนปฏิบัติราชการประจำปี 2562 ยศ.ทร.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7030" y="1400575"/>
            <a:ext cx="6691178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th-TH" sz="20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วัตถุประสงค์เชิงยุทธศาสตร์ที่ ๑</a:t>
            </a:r>
          </a:p>
          <a:p>
            <a:pPr lvl="0" algn="ctr"/>
            <a:r>
              <a:rPr lang="th-TH" sz="2000" dirty="0">
                <a:solidFill>
                  <a:prstClr val="black"/>
                </a:solidFill>
                <a:ea typeface="Calibri"/>
                <a:cs typeface="TH SarabunPSK"/>
              </a:rPr>
              <a:t>เพื่อพัฒนาคุณภาพการบริหารจัดการให้มีความเป็นมืออาชีพ มีจริยธรรม  และคุณธรรม</a:t>
            </a:r>
            <a:endParaRPr lang="th-TH" sz="20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7027" y="2266505"/>
            <a:ext cx="6691182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0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วัตถุประสงค์เชิงยุทธศาสตร์ที่ ๒</a:t>
            </a:r>
          </a:p>
          <a:p>
            <a:pPr marR="0" lvl="0" algn="ctr"/>
            <a:r>
              <a:rPr lang="th-TH" sz="2000" dirty="0">
                <a:ea typeface="Calibri"/>
                <a:cs typeface="TH SarabunPSK"/>
              </a:rPr>
              <a:t>เพื่อพัฒนาหลักสูตรทั้งหลักสูตรผลิตกำลังพลและหลักสูตรพัฒนากำลังพล หลักสูตรภาษาต่างประเทศ รวมทั้งกระบวนการเรียนการสอนของ ยศ.ทร. ให้ทันสมัย  </a:t>
            </a:r>
            <a:r>
              <a:rPr lang="th-TH" sz="2000" b="1" dirty="0">
                <a:solidFill>
                  <a:srgbClr val="FF0000"/>
                </a:solidFill>
                <a:ea typeface="Calibri"/>
                <a:cs typeface="TH SarabunPSK"/>
              </a:rPr>
              <a:t>มีมาตรฐานอยู่ในระดับสากล</a:t>
            </a:r>
            <a:r>
              <a:rPr lang="th-TH" sz="2000" dirty="0">
                <a:solidFill>
                  <a:srgbClr val="FF0000"/>
                </a:solidFill>
                <a:ea typeface="Calibri"/>
                <a:cs typeface="TH SarabunPSK"/>
              </a:rPr>
              <a:t> </a:t>
            </a:r>
            <a:r>
              <a:rPr lang="th-TH" sz="2000" dirty="0">
                <a:ea typeface="Calibri"/>
                <a:cs typeface="TH SarabunPSK"/>
              </a:rPr>
              <a:t>สอดคล้องกับยุทธศาสตร์และนโยบายของ ทร. รวมทั้งหลักขีดสมรรถนะของ ทร. จนสามารถนำไปใช้ปฏิบัติงานได้อย่างมีประสิทธิภาพและประสิทธิผล</a:t>
            </a:r>
            <a:endParaRPr lang="en-US" sz="1400" dirty="0">
              <a:ea typeface="Calibri"/>
              <a:cs typeface="Cordia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7031" y="4049976"/>
            <a:ext cx="6691179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0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วัตถุประสงค์เชิงยุทธศาสตร์ที่ ๓</a:t>
            </a:r>
          </a:p>
          <a:p>
            <a:pPr algn="ctr"/>
            <a:r>
              <a:rPr lang="th-TH" sz="2000" b="1" dirty="0">
                <a:solidFill>
                  <a:srgbClr val="FF0000"/>
                </a:solidFill>
                <a:ea typeface="Calibri"/>
                <a:cs typeface="TH SarabunPSK"/>
              </a:rPr>
              <a:t>เพื่อบุคคลกรทางการศึกษา </a:t>
            </a:r>
            <a:r>
              <a:rPr lang="th-TH" sz="2000" dirty="0">
                <a:ea typeface="Calibri"/>
                <a:cs typeface="TH SarabunPSK"/>
              </a:rPr>
              <a:t>ให้มีขีดสมรรถนะในการสอน การสร้างผลงานวิชาการ ให้เป็นที่แพร่หลาย </a:t>
            </a:r>
            <a:r>
              <a:rPr lang="th-TH" sz="2000" b="1" dirty="0">
                <a:solidFill>
                  <a:srgbClr val="FF0000"/>
                </a:solidFill>
                <a:ea typeface="Calibri"/>
                <a:cs typeface="TH SarabunPSK"/>
              </a:rPr>
              <a:t>เป็นเลิศในระดับประเทศและต่างประเทศ</a:t>
            </a:r>
            <a:r>
              <a:rPr lang="th-TH" sz="2000" dirty="0">
                <a:solidFill>
                  <a:srgbClr val="FF0000"/>
                </a:solidFill>
                <a:ea typeface="Calibri"/>
                <a:cs typeface="TH SarabunPSK"/>
              </a:rPr>
              <a:t> 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27031" y="5250881"/>
            <a:ext cx="6691179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วัตถุประสงค์เชิงยุทธศาสตร์ที่ ๔</a:t>
            </a:r>
          </a:p>
          <a:p>
            <a:pPr algn="ctr"/>
            <a:r>
              <a:rPr lang="th-TH" sz="2000" dirty="0">
                <a:ea typeface="Calibri"/>
                <a:cs typeface="TH SarabunPSK"/>
              </a:rPr>
              <a:t>เพื่อพัฒนาสิ่งอำนวยความสะดวกในการเรียนการสอน</a:t>
            </a:r>
            <a:r>
              <a:rPr lang="th-TH" sz="2000" b="1" dirty="0">
                <a:solidFill>
                  <a:srgbClr val="FF0000"/>
                </a:solidFill>
                <a:ea typeface="Calibri"/>
                <a:cs typeface="TH SarabunPSK"/>
              </a:rPr>
              <a:t>ให้ทันสมัยระดับแนวหน้าของประเทศ </a:t>
            </a:r>
            <a:r>
              <a:rPr lang="th-TH" sz="2000" dirty="0">
                <a:ea typeface="Calibri"/>
                <a:cs typeface="TH SarabunPSK"/>
              </a:rPr>
              <a:t>ได้แก่ เครื่องช่วยการศึกษา ระบบสารสนเทศ ห้องเรียน ห้องสมุด พิพิธภัณฑ์ประวัติศาสตร์ รวมทั้งที่พักอาศัยของผู้เข้ารับการศึกษาให้มีบรรยากาศส่งเสริมการศึกษาและมีมาตรฐานการดำรงชีวิตที่ดี 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8866" y="1306755"/>
            <a:ext cx="2828101" cy="150810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thaiDist"/>
            <a:r>
              <a:rPr lang="th-TH" sz="20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ยุทธศาสตร์ที่ ๑</a:t>
            </a:r>
          </a:p>
          <a:p>
            <a:pPr lvl="0"/>
            <a:r>
              <a:rPr lang="th-TH" dirty="0">
                <a:ea typeface="Calibri"/>
                <a:cs typeface="TH SarabunPSK"/>
              </a:rPr>
              <a:t>ยุทธศาสตร์ด้านการบริหารจัดการให้เป็นองค์กรแห่งการเรียนรู้ มีความเป็นมืออาชีพ มีธรรมาภิบาล </a:t>
            </a:r>
            <a:r>
              <a:rPr lang="th-TH" dirty="0">
                <a:solidFill>
                  <a:srgbClr val="FF0000"/>
                </a:solidFill>
                <a:ea typeface="Calibri"/>
                <a:cs typeface="TH SarabunPSK"/>
              </a:rPr>
              <a:t>และจงรักภักดีต่อสถาบันหลักของชาติ</a:t>
            </a:r>
            <a:endParaRPr lang="th-TH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866" y="2869279"/>
            <a:ext cx="2828101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20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ยุทธศาสตร์ที่ ๒</a:t>
            </a:r>
          </a:p>
          <a:p>
            <a:pPr algn="thaiDist"/>
            <a:r>
              <a:rPr lang="th-TH" sz="2000" dirty="0">
                <a:ea typeface="Calibri"/>
                <a:cs typeface="TH SarabunPSK"/>
              </a:rPr>
              <a:t>ยุทธศาสตร์ด้านการพัฒนาคุณภาพการศึกษาสำหรับกำลังพล ทร.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8867" y="3979111"/>
            <a:ext cx="2828103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thaiDist"/>
            <a:r>
              <a:rPr lang="th-TH" sz="20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ยุทธศาสตร์ที่ ๓</a:t>
            </a:r>
          </a:p>
          <a:p>
            <a:pPr lvl="0"/>
            <a:r>
              <a:rPr lang="th-TH" sz="2000" dirty="0">
                <a:ea typeface="Calibri"/>
                <a:cs typeface="TH SarabunPSK"/>
              </a:rPr>
              <a:t>ยุทธศาสตร์ด้านการพัฒนา</a:t>
            </a:r>
            <a:r>
              <a:rPr lang="th-TH" sz="2000" dirty="0">
                <a:solidFill>
                  <a:srgbClr val="FF0000"/>
                </a:solidFill>
                <a:ea typeface="Calibri"/>
                <a:cs typeface="TH SarabunPSK"/>
              </a:rPr>
              <a:t>บุคลากร</a:t>
            </a:r>
            <a:r>
              <a:rPr lang="th-TH" sz="2000" dirty="0">
                <a:ea typeface="Calibri"/>
                <a:cs typeface="TH SarabunPSK"/>
              </a:rPr>
              <a:t>การศึกษาและวิจัยยุทธศาสตร์ทางเรือตลอดจนยุทธศาสตร์ทะเล</a:t>
            </a:r>
            <a:endParaRPr lang="th-TH" sz="20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8866" y="5435548"/>
            <a:ext cx="2828101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20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ยุทธศาสตร์ที่ ๔</a:t>
            </a:r>
          </a:p>
          <a:p>
            <a:r>
              <a:rPr lang="th-TH" sz="2000" dirty="0">
                <a:ea typeface="Calibri"/>
                <a:cs typeface="TH SarabunPSK"/>
              </a:rPr>
              <a:t>ยุทธศาสตร์ด้านการพัฒนาสิ่งสนับสนุนการศึกษา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646967" y="1320405"/>
            <a:ext cx="580062" cy="788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ight Arrow 13"/>
          <p:cNvSpPr/>
          <p:nvPr/>
        </p:nvSpPr>
        <p:spPr>
          <a:xfrm>
            <a:off x="3646968" y="2890749"/>
            <a:ext cx="580060" cy="788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ight Arrow 14"/>
          <p:cNvSpPr/>
          <p:nvPr/>
        </p:nvSpPr>
        <p:spPr>
          <a:xfrm>
            <a:off x="3646969" y="4185249"/>
            <a:ext cx="580060" cy="788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ight Arrow 15"/>
          <p:cNvSpPr/>
          <p:nvPr/>
        </p:nvSpPr>
        <p:spPr>
          <a:xfrm>
            <a:off x="3646968" y="5570821"/>
            <a:ext cx="580060" cy="788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32042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9266-BBD0-4ABB-BB9F-9AFE3288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>
                <a:latin typeface="TH SarabunIT๙" pitchFamily="34" charset="-34"/>
                <a:cs typeface="TH SarabunIT๙" pitchFamily="34" charset="-34"/>
              </a:rPr>
              <a:t>ตัวชี้วัดความสำเร็จตาม แผนปฏิบัติราชการประจำปี 2562 ยศ.ทร.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130" y="1345274"/>
            <a:ext cx="1491033" cy="233910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th-TH" sz="20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ยุทธศาสตร์ที่ ๑</a:t>
            </a:r>
          </a:p>
          <a:p>
            <a:pPr lvl="0" algn="ctr"/>
            <a:r>
              <a:rPr lang="th-TH" dirty="0">
                <a:ea typeface="Calibri"/>
                <a:cs typeface="TH SarabunPSK"/>
              </a:rPr>
              <a:t>ยุทธศาสตร์ด้านการบริหารจัดการให้เป็นองค์กรแห่งการเรียนรู้ มีความเป็นมืออาชีพ มีธรรมาภิบาล </a:t>
            </a:r>
            <a:r>
              <a:rPr lang="th-TH" dirty="0">
                <a:solidFill>
                  <a:srgbClr val="FF0000"/>
                </a:solidFill>
                <a:ea typeface="Calibri"/>
                <a:cs typeface="TH SarabunPSK"/>
              </a:rPr>
              <a:t>และจงรักภักดีต่อสถาบันหลักของชาติ</a:t>
            </a:r>
            <a:endParaRPr lang="th-TH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2743" y="1331906"/>
            <a:ext cx="78816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th-TH" sz="24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วัตถุประสงค์เชิงยุทธศาสตร์ที่ ๑</a:t>
            </a:r>
          </a:p>
          <a:p>
            <a:pPr lvl="0" algn="ctr"/>
            <a:r>
              <a:rPr lang="th-TH" sz="2400" dirty="0">
                <a:solidFill>
                  <a:prstClr val="black"/>
                </a:solidFill>
                <a:ea typeface="Calibri"/>
                <a:cs typeface="TH SarabunPSK"/>
              </a:rPr>
              <a:t>เพื่อ</a:t>
            </a:r>
            <a:r>
              <a:rPr lang="th-TH" sz="2400" dirty="0">
                <a:solidFill>
                  <a:srgbClr val="FF0000"/>
                </a:solidFill>
                <a:ea typeface="Calibri"/>
                <a:cs typeface="TH SarabunPSK"/>
              </a:rPr>
              <a:t>พัฒนาคุณภาพการบริหารจัดการ</a:t>
            </a:r>
            <a:r>
              <a:rPr lang="th-TH" sz="2400" dirty="0">
                <a:solidFill>
                  <a:prstClr val="black"/>
                </a:solidFill>
                <a:ea typeface="Calibri"/>
                <a:cs typeface="TH SarabunPSK"/>
              </a:rPr>
              <a:t>ให้มีความเป็นมืออาชีพ มีจริยธรรม และคุณธรรม</a:t>
            </a:r>
            <a:endParaRPr lang="th-TH" sz="24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9135" y="2591258"/>
            <a:ext cx="6559178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ตัวชี้วัดที่ ๑.๑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มีผลการประเมิน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 PMQA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อยู่ในระดับดีขึ้นไป </a:t>
            </a:r>
            <a:r>
              <a:rPr lang="en-GB" dirty="0">
                <a:latin typeface="TH SarabunPSK" pitchFamily="34" charset="-34"/>
                <a:cs typeface="TH SarabunPSK" pitchFamily="34" charset="-34"/>
              </a:rPr>
              <a:t>(CP1)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ตัวชี้วัดที่ ๑.๒ </a:t>
            </a:r>
            <a:r>
              <a:rPr lang="th-TH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ผู้สำเร็จการศึกษา/ฝึกอบรมมีผลสัมฤทธิ์อยู่ในเกณฑ์ดีขึ้นไป</a:t>
            </a:r>
            <a:r>
              <a:rPr lang="en-GB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(CP1)</a:t>
            </a:r>
            <a:endParaRPr lang="th-TH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Striped Right Arrow 16"/>
          <p:cNvSpPr/>
          <p:nvPr/>
        </p:nvSpPr>
        <p:spPr>
          <a:xfrm rot="5400000">
            <a:off x="2643521" y="1850179"/>
            <a:ext cx="272126" cy="89757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ight Arrow 17"/>
          <p:cNvSpPr/>
          <p:nvPr/>
        </p:nvSpPr>
        <p:spPr>
          <a:xfrm>
            <a:off x="1669163" y="1617543"/>
            <a:ext cx="241777" cy="788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ight Arrow 18"/>
          <p:cNvSpPr/>
          <p:nvPr/>
        </p:nvSpPr>
        <p:spPr>
          <a:xfrm>
            <a:off x="5113685" y="3684951"/>
            <a:ext cx="181223" cy="570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2" name="Elbow Connector 21"/>
          <p:cNvCxnSpPr/>
          <p:nvPr/>
        </p:nvCxnSpPr>
        <p:spPr>
          <a:xfrm rot="5400000" flipH="1" flipV="1">
            <a:off x="-165551" y="4523796"/>
            <a:ext cx="2002700" cy="877854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790051" y="2435028"/>
            <a:ext cx="3344336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270510" algn="l"/>
                <a:tab pos="450215" algn="l"/>
              </a:tabLst>
            </a:pP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        </a:t>
            </a:r>
            <a:r>
              <a:rPr lang="th-TH" sz="2000" b="1" u="sng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เป้าประสงค์ที่รองรับวัตถุประสงค์</a:t>
            </a:r>
            <a:br>
              <a:rPr lang="th-TH" sz="2000" b="1" u="sng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</a:b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               </a:t>
            </a:r>
            <a:r>
              <a:rPr lang="th-TH" sz="2000" b="1" u="sng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เชิงยุทธศาสตร์ที่ ๑</a:t>
            </a:r>
            <a:br>
              <a:rPr lang="th-TH" sz="2000" b="1" u="sng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</a:b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เป้าประสงค์ข้อ ๑</a:t>
            </a:r>
            <a:r>
              <a:rPr lang="th-TH" sz="2000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2000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บริหารจัดการองค์กรได้ตามเกณฑ์คุณภาพการบริหารจัดการภาครัฐ</a:t>
            </a:r>
          </a:p>
          <a:p>
            <a:pPr>
              <a:tabLst>
                <a:tab pos="270510" algn="l"/>
                <a:tab pos="450215" algn="l"/>
              </a:tabLst>
            </a:pP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เป้าประสงค์ข้อ ๒</a:t>
            </a:r>
            <a:r>
              <a:rPr lang="th-TH" sz="2000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2000" dirty="0">
                <a:latin typeface="TH SarabunPSK" pitchFamily="34" charset="-34"/>
                <a:ea typeface="Calibri"/>
                <a:cs typeface="TH SarabunPSK" pitchFamily="34" charset="-34"/>
              </a:rPr>
              <a:t>มีการกำกับดูแลองค์กรที่ดี มีคุณธรรม จริยธรรมและมีความรับผิดชอบต่อสังคม</a:t>
            </a:r>
            <a:br>
              <a:rPr lang="th-TH" sz="2000" dirty="0">
                <a:latin typeface="TH SarabunPSK" pitchFamily="34" charset="-34"/>
                <a:ea typeface="Calibri"/>
                <a:cs typeface="TH SarabunPSK" pitchFamily="34" charset="-34"/>
              </a:rPr>
            </a:b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เป้าประสงค์ข้อ ๓</a:t>
            </a:r>
            <a:r>
              <a:rPr lang="th-TH" sz="2000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2000" dirty="0">
                <a:latin typeface="TH SarabunPSK" pitchFamily="34" charset="-34"/>
                <a:ea typeface="Calibri"/>
                <a:cs typeface="TH SarabunPSK" pitchFamily="34" charset="-34"/>
              </a:rPr>
              <a:t>ส่งเสริมและสนับสนุนการ</a:t>
            </a:r>
            <a:br>
              <a:rPr lang="th-TH" sz="2000" dirty="0">
                <a:latin typeface="TH SarabunPSK" pitchFamily="34" charset="-34"/>
                <a:ea typeface="Calibri"/>
                <a:cs typeface="TH SarabunPSK" pitchFamily="34" charset="-34"/>
              </a:rPr>
            </a:br>
            <a:r>
              <a:rPr lang="th-TH" sz="2000" dirty="0">
                <a:latin typeface="TH SarabunPSK" pitchFamily="34" charset="-34"/>
                <a:ea typeface="Calibri"/>
                <a:cs typeface="TH SarabunPSK" pitchFamily="34" charset="-34"/>
              </a:rPr>
              <a:t>ถวายพระเกียรติแด่สถาบันพระมหากษัตริย์</a:t>
            </a:r>
            <a:endParaRPr lang="en-US" sz="2000" dirty="0"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6874" y="5615886"/>
            <a:ext cx="9238446" cy="707886"/>
          </a:xfrm>
          <a:prstGeom prst="rect">
            <a:avLst/>
          </a:prstGeom>
          <a:ln w="9525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marL="285750" marR="0" lvl="0" indent="-285750">
              <a:spcBef>
                <a:spcPts val="0"/>
              </a:spcBef>
              <a:buFontTx/>
              <a:buChar char="-"/>
              <a:tabLst>
                <a:tab pos="270510" algn="l"/>
                <a:tab pos="450215" algn="l"/>
              </a:tabLst>
            </a:pPr>
            <a:r>
              <a:rPr lang="en-US" sz="2000" b="1" u="sng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CP1</a:t>
            </a:r>
            <a:r>
              <a:rPr lang="en-US" sz="2000" u="sng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2000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กระบวนการด้านการนำองค์กรและการบริหารจัดการองค์กร  </a:t>
            </a:r>
            <a:r>
              <a:rPr lang="th-TH" sz="2000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มีหน่วยรับผิดชอบ ฝ่าย เสนาธิการ ยศ.ทร. </a:t>
            </a:r>
          </a:p>
          <a:p>
            <a:pPr marL="285750" marR="0" lvl="0" indent="-285750">
              <a:spcBef>
                <a:spcPts val="0"/>
              </a:spcBef>
              <a:buFontTx/>
              <a:buChar char="-"/>
              <a:tabLst>
                <a:tab pos="270510" algn="l"/>
                <a:tab pos="450215" algn="l"/>
              </a:tabLst>
            </a:pPr>
            <a:r>
              <a:rPr lang="en-US" sz="20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CP2</a:t>
            </a:r>
            <a:r>
              <a:rPr lang="en-US" sz="2000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2000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กระบวนการด้านการอนุศาสนาจารย์ มีหน่วยรับผิดชอบ คือ </a:t>
            </a:r>
            <a:r>
              <a:rPr lang="th-TH" sz="2000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กอศ.ยศ.ทร.</a:t>
            </a:r>
            <a:endParaRPr lang="th-TH" sz="2000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9135" y="3370272"/>
            <a:ext cx="6559178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19063" indent="-119063">
              <a:buFontTx/>
              <a:buChar char="-"/>
            </a:pP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ตัวชี้วัดที ๒.1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ร้อยละความสำเร็จในการปฎิบัติไปตามกิจกรรม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 (CP</a:t>
            </a:r>
            <a:r>
              <a:rPr lang="en-GB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)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  <a:p>
            <a:pPr marL="119063" indent="-119063">
              <a:buFontTx/>
              <a:buChar char="-"/>
            </a:pP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ตัวชี้วัดที่ ๒.2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ไม่มีกำลังผลถูกร้องเรียน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 (CP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 + CP</a:t>
            </a:r>
            <a:r>
              <a:rPr lang="en-GB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)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  <a:p>
            <a:pPr marL="119063" indent="-119063">
              <a:buFontTx/>
              <a:buChar char="-"/>
            </a:pP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ตัวชี้วัดที่ ๒.3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มีการอบรมจริยธรรม ศีลธรรมสัปดาห์ละ ๑ ครั้งอย่างต่อเนื่อง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 (CP</a:t>
            </a:r>
            <a:r>
              <a:rPr lang="en-GB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)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  <a:p>
            <a:pPr marL="119063" indent="-119063">
              <a:buFontTx/>
              <a:buChar char="-"/>
            </a:pP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ตัวชี้วัดที่ ๒.4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ร้อยละความสำเร็จในการใช้งบประมาณตามแผน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 (CP</a:t>
            </a:r>
            <a:r>
              <a:rPr lang="en-GB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)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9135" y="4793446"/>
            <a:ext cx="6559178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sz="1600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ตัวชี้วัดที ๓.1 .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ร้อยละความสำเร็จของการจัดกิจกรรมเทิดพระเกียรติ</a:t>
            </a:r>
            <a:r>
              <a:rPr lang="en-GB" sz="1600" dirty="0">
                <a:latin typeface="TH SarabunIT๙" pitchFamily="34" charset="-34"/>
                <a:cs typeface="TH SarabunIT๙" pitchFamily="34" charset="-34"/>
              </a:rPr>
              <a:t> (CP2)</a:t>
            </a:r>
            <a:endParaRPr lang="th-TH" sz="1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BE9F2B-6536-4C64-8BFD-DD16E19AFBB7}"/>
              </a:ext>
            </a:extLst>
          </p:cNvPr>
          <p:cNvSpPr txBox="1"/>
          <p:nvPr/>
        </p:nvSpPr>
        <p:spPr>
          <a:xfrm>
            <a:off x="10557957" y="2658240"/>
            <a:ext cx="1258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หมวด 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7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ด้านที่ 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1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B9CF7E-E977-4CF1-A353-DC2EFFC8BF28}"/>
              </a:ext>
            </a:extLst>
          </p:cNvPr>
          <p:cNvSpPr txBox="1"/>
          <p:nvPr/>
        </p:nvSpPr>
        <p:spPr>
          <a:xfrm>
            <a:off x="10599635" y="3442894"/>
            <a:ext cx="1258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หมวด 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7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ด้านที่ 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4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DBFDC5-966C-4ECF-9117-018D9C640E9A}"/>
              </a:ext>
            </a:extLst>
          </p:cNvPr>
          <p:cNvSpPr txBox="1"/>
          <p:nvPr/>
        </p:nvSpPr>
        <p:spPr>
          <a:xfrm>
            <a:off x="10498083" y="4241305"/>
            <a:ext cx="1258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หมวด 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7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ด้านที่ 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5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B7E783B-A991-40C6-9902-5A028C064785}"/>
              </a:ext>
            </a:extLst>
          </p:cNvPr>
          <p:cNvCxnSpPr>
            <a:stCxn id="20" idx="1"/>
          </p:cNvCxnSpPr>
          <p:nvPr/>
        </p:nvCxnSpPr>
        <p:spPr>
          <a:xfrm flipH="1" flipV="1">
            <a:off x="9842875" y="3615890"/>
            <a:ext cx="756760" cy="116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791428A-F637-481E-AA23-5E620D3A876C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10014829" y="2658242"/>
            <a:ext cx="543128" cy="1846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6DF45E4-F3FF-4231-805D-A8C861E7B2F4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10236997" y="2842906"/>
            <a:ext cx="320960" cy="5091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6CA9096-46D5-4F8E-81F1-B2AC00377ED0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10038825" y="4356113"/>
            <a:ext cx="459258" cy="698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Arrow 26"/>
          <p:cNvSpPr/>
          <p:nvPr/>
        </p:nvSpPr>
        <p:spPr>
          <a:xfrm>
            <a:off x="5113683" y="2812000"/>
            <a:ext cx="181223" cy="570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Right Arrow 27"/>
          <p:cNvSpPr/>
          <p:nvPr/>
        </p:nvSpPr>
        <p:spPr>
          <a:xfrm>
            <a:off x="5134387" y="4677238"/>
            <a:ext cx="181223" cy="570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9097532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9266-BBD0-4ABB-BB9F-9AFE3288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>
                <a:latin typeface="TH SarabunIT๙" pitchFamily="34" charset="-34"/>
                <a:cs typeface="TH SarabunIT๙" pitchFamily="34" charset="-34"/>
              </a:rPr>
              <a:t>ตัวชี้วัดความสำเร็จตาม แผนปฏิบัติราชการประจำปี 2562 ยศ.ทร.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422" y="1190947"/>
            <a:ext cx="1624082" cy="23083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th-TH" sz="24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ยุทธศาสตร์ที่ ๒</a:t>
            </a:r>
          </a:p>
          <a:p>
            <a:pPr algn="just"/>
            <a:r>
              <a:rPr lang="th-TH" sz="2400" dirty="0">
                <a:ea typeface="Calibri"/>
                <a:cs typeface="TH SarabunPSK"/>
              </a:rPr>
              <a:t>ยุทธศาสตร์ด้านการพัฒนาคุณภาพการศึกษาสำหรับกำลังพล ทร.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1210" y="1134656"/>
            <a:ext cx="8946343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th-TH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วัตถุประสงค์เชิงยุทธศาสตร์ที่ ๒</a:t>
            </a:r>
          </a:p>
          <a:p>
            <a:pPr marR="0" lvl="0" algn="ctr">
              <a:lnSpc>
                <a:spcPts val="1800"/>
              </a:lnSpc>
              <a:spcBef>
                <a:spcPts val="0"/>
              </a:spcBef>
              <a:spcAft>
                <a:spcPts val="1000"/>
              </a:spcAft>
            </a:pPr>
            <a:r>
              <a:rPr lang="th-TH" sz="1600" dirty="0">
                <a:ea typeface="Calibri"/>
                <a:cs typeface="TH SarabunPSK"/>
              </a:rPr>
              <a:t>เพื่อพัฒนาหลักสูตรทั้งหลักสูตรผลิตกำลังพลและหลักสูตรพัฒนากำลังพล หลักสูตรภาษาต่างประเทศ รวมทั้งกระบวนการเรียนการสอนของ ยศ.ทร. ให้ทันสมัย </a:t>
            </a:r>
            <a:br>
              <a:rPr lang="th-TH" sz="1600" dirty="0">
                <a:ea typeface="Calibri"/>
                <a:cs typeface="TH SarabunPSK"/>
              </a:rPr>
            </a:br>
            <a:r>
              <a:rPr lang="th-TH" sz="1600" b="1" dirty="0">
                <a:solidFill>
                  <a:srgbClr val="FF0000"/>
                </a:solidFill>
                <a:ea typeface="Calibri"/>
                <a:cs typeface="TH SarabunPSK"/>
              </a:rPr>
              <a:t>มีมาตรฐานอยู่ในระดับสากล</a:t>
            </a:r>
            <a:r>
              <a:rPr lang="th-TH" sz="1600" dirty="0">
                <a:solidFill>
                  <a:srgbClr val="FF0000"/>
                </a:solidFill>
                <a:ea typeface="Calibri"/>
                <a:cs typeface="TH SarabunPSK"/>
              </a:rPr>
              <a:t> </a:t>
            </a:r>
            <a:r>
              <a:rPr lang="th-TH" sz="1600" dirty="0">
                <a:ea typeface="Calibri"/>
                <a:cs typeface="TH SarabunPSK"/>
              </a:rPr>
              <a:t>สอดคล้องกับยุทธศาสตร์และนโยบายของ ทร. รวมทั้งหลักขีดสมรรถนะของ ทร. จนสามารถนำไปใช้ปฏิบัติงานได้อย่างมีประสิทธิภาพและประสิทธิผล</a:t>
            </a:r>
            <a:endParaRPr lang="en-US" sz="1100" dirty="0">
              <a:ea typeface="Calibri"/>
              <a:cs typeface="Cordia New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7389" y="3830155"/>
            <a:ext cx="6529936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6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 </a:t>
            </a:r>
            <a:r>
              <a:rPr lang="th-TH" sz="1600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๖.1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ระดับความพึงพอใจขอทหารกองประจำการ นรจ.ข้าราชการพลเรือน นพจ. พจน. นทน. และนักศึกษา ที่เข้ารับการศึกษา/ฝึกอบรมในแต่ละหลักสูตร</a:t>
            </a:r>
            <a:r>
              <a:rPr lang="en-GB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(CP7)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92075" indent="-92075">
              <a:buFontTx/>
              <a:buChar char="-"/>
            </a:pPr>
            <a:r>
              <a:rPr lang="th-TH" sz="1600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ตัวชี้วัดที่ ๖.2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ระดับความพึงพอใจ ของผู้เข้ารับการอบรม ต่อการให้การอบรมภาษาต่างประเทศ ณ ศภษ.ยศ.ทร. </a:t>
            </a:r>
            <a:r>
              <a:rPr lang="en-GB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(CP7)</a:t>
            </a:r>
          </a:p>
          <a:p>
            <a:pPr marL="92075" indent="-92075">
              <a:buFontTx/>
              <a:buChar char="-"/>
            </a:pPr>
            <a:r>
              <a:rPr lang="th-TH" sz="16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</a:t>
            </a:r>
            <a:r>
              <a:rPr lang="th-TH" sz="1600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๖.</a:t>
            </a:r>
            <a:r>
              <a:rPr lang="en-GB" sz="1600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3</a:t>
            </a:r>
            <a:r>
              <a:rPr lang="th-TH" sz="1600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ระดับความพึงพอใจของผู้รับบริการพิพิธภัณฑ์ </a:t>
            </a:r>
            <a:r>
              <a:rPr lang="en-GB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(CP7)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Striped Right Arrow 29"/>
          <p:cNvSpPr/>
          <p:nvPr/>
        </p:nvSpPr>
        <p:spPr>
          <a:xfrm rot="5400000">
            <a:off x="3173018" y="1782653"/>
            <a:ext cx="236467" cy="89757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Right Arrow 30"/>
          <p:cNvSpPr/>
          <p:nvPr/>
        </p:nvSpPr>
        <p:spPr>
          <a:xfrm>
            <a:off x="5328575" y="4127272"/>
            <a:ext cx="178811" cy="618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5" name="Elbow Connector 34"/>
          <p:cNvCxnSpPr/>
          <p:nvPr/>
        </p:nvCxnSpPr>
        <p:spPr>
          <a:xfrm rot="16200000" flipV="1">
            <a:off x="562469" y="3954940"/>
            <a:ext cx="1392622" cy="512244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894127" y="2349674"/>
            <a:ext cx="3428501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>
              <a:tabLst>
                <a:tab pos="270510" algn="l"/>
                <a:tab pos="450215" algn="l"/>
              </a:tabLst>
            </a:pPr>
            <a:r>
              <a:rPr lang="th-TH" sz="2000" b="1" dirty="0">
                <a:solidFill>
                  <a:srgbClr val="FF0000"/>
                </a:solidFill>
                <a:ea typeface="Calibri"/>
                <a:cs typeface="TH SarabunPSK"/>
              </a:rPr>
              <a:t>เป้าประสงค์ที่รองรับวัตถุประสงค์</a:t>
            </a:r>
            <a:br>
              <a:rPr lang="th-TH" sz="2000" b="1" dirty="0">
                <a:solidFill>
                  <a:srgbClr val="FF0000"/>
                </a:solidFill>
                <a:ea typeface="Calibri"/>
                <a:cs typeface="TH SarabunPSK"/>
              </a:rPr>
            </a:br>
            <a:r>
              <a:rPr lang="th-TH" sz="2000" b="1" dirty="0">
                <a:solidFill>
                  <a:srgbClr val="FF0000"/>
                </a:solidFill>
                <a:ea typeface="Calibri"/>
                <a:cs typeface="TH SarabunPSK"/>
              </a:rPr>
              <a:t>เชิงยุทธศาสตร์ที่ ๒</a:t>
            </a:r>
            <a:endParaRPr lang="en-US" sz="1400" b="1" dirty="0">
              <a:solidFill>
                <a:srgbClr val="FF0000"/>
              </a:solidFill>
              <a:ea typeface="Calibri"/>
              <a:cs typeface="Cordia New"/>
            </a:endParaRPr>
          </a:p>
          <a:p>
            <a:pPr marR="0" lvl="0">
              <a:tabLst>
                <a:tab pos="270510" algn="l"/>
                <a:tab pos="450215" algn="l"/>
              </a:tabLst>
            </a:pPr>
            <a:r>
              <a:rPr lang="th-TH" sz="2000" b="1" dirty="0">
                <a:solidFill>
                  <a:srgbClr val="FF0000"/>
                </a:solidFill>
                <a:ea typeface="Calibri"/>
                <a:cs typeface="TH SarabunPSK"/>
              </a:rPr>
              <a:t>เป้าประสงค์ข้อ ๔</a:t>
            </a:r>
            <a:r>
              <a:rPr lang="th-TH" sz="2000" dirty="0">
                <a:solidFill>
                  <a:srgbClr val="FF0000"/>
                </a:solidFill>
                <a:ea typeface="Calibri"/>
                <a:cs typeface="TH SarabunPSK"/>
              </a:rPr>
              <a:t> </a:t>
            </a:r>
            <a:r>
              <a:rPr lang="th-TH" sz="2000" dirty="0">
                <a:solidFill>
                  <a:prstClr val="black"/>
                </a:solidFill>
                <a:ea typeface="Calibri"/>
                <a:cs typeface="TH SarabunPSK"/>
              </a:rPr>
              <a:t>การศึกษาทุกระดับรองรับนโยบาย ทร. ได้รับการรับรองมาตรฐาน</a:t>
            </a:r>
            <a:br>
              <a:rPr lang="th-TH" sz="2000" dirty="0">
                <a:solidFill>
                  <a:prstClr val="black"/>
                </a:solidFill>
                <a:ea typeface="Calibri"/>
                <a:cs typeface="TH SarabunPSK"/>
              </a:rPr>
            </a:br>
            <a:r>
              <a:rPr lang="th-TH" sz="2000" b="1" dirty="0">
                <a:solidFill>
                  <a:srgbClr val="FF0000"/>
                </a:solidFill>
                <a:ea typeface="Calibri"/>
                <a:cs typeface="TH SarabunPSK"/>
              </a:rPr>
              <a:t>เป้าประสงค์ข้อ ๕</a:t>
            </a:r>
            <a:r>
              <a:rPr lang="th-TH" sz="2000" dirty="0">
                <a:solidFill>
                  <a:srgbClr val="FF0000"/>
                </a:solidFill>
                <a:ea typeface="Calibri"/>
                <a:cs typeface="TH SarabunPSK"/>
              </a:rPr>
              <a:t> </a:t>
            </a:r>
            <a:r>
              <a:rPr lang="th-TH" sz="2000" dirty="0">
                <a:solidFill>
                  <a:prstClr val="black"/>
                </a:solidFill>
                <a:ea typeface="Calibri"/>
                <a:cs typeface="TH SarabunPSK"/>
              </a:rPr>
              <a:t>ดำรงความต่อเนื่องขีดสมรรถนะหลักของหน่วย</a:t>
            </a:r>
            <a:br>
              <a:rPr lang="th-TH" sz="2000" dirty="0">
                <a:solidFill>
                  <a:prstClr val="black"/>
                </a:solidFill>
                <a:ea typeface="Calibri"/>
                <a:cs typeface="TH SarabunPSK"/>
              </a:rPr>
            </a:br>
            <a:r>
              <a:rPr lang="th-TH" sz="2000" b="1" dirty="0">
                <a:solidFill>
                  <a:srgbClr val="FF0000"/>
                </a:solidFill>
                <a:ea typeface="Calibri"/>
                <a:cs typeface="TH SarabunPSK"/>
              </a:rPr>
              <a:t>เป้าประสงค์ข้อ ๖ </a:t>
            </a:r>
            <a:r>
              <a:rPr lang="th-TH" sz="2000" dirty="0">
                <a:solidFill>
                  <a:srgbClr val="FF0000"/>
                </a:solidFill>
                <a:ea typeface="Calibri"/>
                <a:cs typeface="TH SarabunPSK"/>
              </a:rPr>
              <a:t> </a:t>
            </a:r>
            <a:r>
              <a:rPr lang="th-TH" sz="2000" dirty="0">
                <a:solidFill>
                  <a:prstClr val="black"/>
                </a:solidFill>
                <a:ea typeface="Calibri"/>
                <a:cs typeface="TH SarabunPSK"/>
              </a:rPr>
              <a:t>ผู้รับบริการมีความพึงพอใจเสมอ</a:t>
            </a:r>
            <a:endParaRPr lang="en-US" sz="14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7419" y="5053412"/>
            <a:ext cx="10479131" cy="1600438"/>
          </a:xfrm>
          <a:prstGeom prst="rect">
            <a:avLst/>
          </a:prstGeom>
          <a:ln w="952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tabLst>
                <a:tab pos="270510" algn="l"/>
                <a:tab pos="450215" algn="l"/>
              </a:tabLst>
            </a:pPr>
            <a:r>
              <a:rPr lang="en-US" sz="2000" b="1" dirty="0">
                <a:latin typeface="TH SarabunPSK" pitchFamily="34" charset="-34"/>
                <a:ea typeface="Calibri"/>
                <a:cs typeface="TH SarabunPSK" pitchFamily="34" charset="-34"/>
              </a:rPr>
              <a:t>- CP3</a:t>
            </a:r>
            <a:r>
              <a:rPr lang="en-US" b="1" dirty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ea typeface="Calibri"/>
                <a:cs typeface="TH SarabunPSK" pitchFamily="34" charset="-34"/>
              </a:rPr>
              <a:t>กระบวนการผลิตกำลังพลต่ำกว่าชั้นสัญญาบัตร 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มีหน่วยรับผิดชอบคือ กศษ.ยศ.ทร. รร.ชุมพลฯ ยศ.ทร. และ ศฝท.ยศ.ทร.</a:t>
            </a:r>
            <a:b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</a:br>
            <a:r>
              <a:rPr lang="en-US" sz="2000" b="1" dirty="0">
                <a:latin typeface="TH SarabunPSK" pitchFamily="34" charset="-34"/>
                <a:ea typeface="Calibri"/>
                <a:cs typeface="TH SarabunPSK" pitchFamily="34" charset="-34"/>
              </a:rPr>
              <a:t>- CP</a:t>
            </a:r>
            <a:r>
              <a:rPr lang="th-TH" sz="2000" b="1" dirty="0">
                <a:latin typeface="TH SarabunPSK" pitchFamily="34" charset="-34"/>
                <a:ea typeface="Calibri"/>
                <a:cs typeface="TH SarabunPSK" pitchFamily="34" charset="-34"/>
              </a:rPr>
              <a:t>4</a:t>
            </a:r>
            <a: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ea typeface="Calibri"/>
                <a:cs typeface="TH SarabunPSK" pitchFamily="34" charset="-34"/>
              </a:rPr>
              <a:t>กระบวนการพัฒนากำลังพลตามแนวทางรับราชการ 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มีหน่วยรับผิดชอบคือ ฝวก.ยศ.ทร. วทร.ยศ.ทร. รร.สธ.ทร.ยศ.ทร. รร.ชต.ยศ.ทร. และ รร.พจ.ยศ.ทร.</a:t>
            </a:r>
            <a:b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</a:br>
            <a:r>
              <a:rPr lang="en-US" sz="2000" b="1" dirty="0">
                <a:latin typeface="TH SarabunPSK" pitchFamily="34" charset="-34"/>
                <a:ea typeface="Calibri"/>
                <a:cs typeface="TH SarabunPSK" pitchFamily="34" charset="-34"/>
              </a:rPr>
              <a:t>- CP</a:t>
            </a:r>
            <a:r>
              <a:rPr lang="th-TH" sz="2000" b="1" dirty="0">
                <a:latin typeface="TH SarabunPSK" pitchFamily="34" charset="-34"/>
                <a:ea typeface="Calibri"/>
                <a:cs typeface="TH SarabunPSK" pitchFamily="34" charset="-34"/>
              </a:rPr>
              <a:t>5 </a:t>
            </a:r>
            <a:r>
              <a:rPr lang="th-TH" b="1" dirty="0">
                <a:latin typeface="TH SarabunPSK" pitchFamily="34" charset="-34"/>
                <a:ea typeface="Calibri"/>
                <a:cs typeface="TH SarabunPSK" pitchFamily="34" charset="-34"/>
              </a:rPr>
              <a:t>กระบวนการเพิ่มพูนความรู้ภาษาต่างประเทศ 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มีหน่วยรับผิดชอบคือ ศภษ.ยศ.ทร.</a:t>
            </a:r>
            <a:b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</a:br>
            <a:r>
              <a:rPr lang="en-US" sz="2000" b="1" dirty="0">
                <a:latin typeface="TH SarabunPSK" pitchFamily="34" charset="-34"/>
                <a:ea typeface="Calibri"/>
                <a:cs typeface="TH SarabunPSK" pitchFamily="34" charset="-34"/>
              </a:rPr>
              <a:t>- CP6</a:t>
            </a:r>
            <a:r>
              <a:rPr lang="en-US" dirty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ea typeface="Calibri"/>
                <a:cs typeface="TH SarabunPSK" pitchFamily="34" charset="-34"/>
              </a:rPr>
              <a:t>กระบวนการฝึกอบรมหลักสูตรข้าราชการกลาโหมพลเรือนต่ำกว่าชั้นสัญญาบัตร 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มีหน่วยรับผิดชอบคือ รร.ชุมพลฯ ยศ.ทร.</a:t>
            </a:r>
            <a:b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</a:b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- </a:t>
            </a:r>
            <a:r>
              <a:rPr lang="en-US" b="1" dirty="0">
                <a:solidFill>
                  <a:srgbClr val="333333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CP7 </a:t>
            </a:r>
            <a:r>
              <a:rPr lang="th-TH" b="1" dirty="0">
                <a:latin typeface="TH SarabunPSK" pitchFamily="34" charset="-34"/>
                <a:ea typeface="Calibri"/>
                <a:cs typeface="TH SarabunPSK" pitchFamily="34" charset="-34"/>
              </a:rPr>
              <a:t>กระบวนการประกันคุณภาพการศึกษา 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หน่วยรับผิดชอบ กปก.ยศ.ทร.</a:t>
            </a:r>
            <a:endParaRPr lang="en-US" dirty="0">
              <a:solidFill>
                <a:srgbClr val="FF0000"/>
              </a:solidFill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40" name="Right Arrow 39"/>
          <p:cNvSpPr/>
          <p:nvPr/>
        </p:nvSpPr>
        <p:spPr>
          <a:xfrm>
            <a:off x="1808224" y="1250383"/>
            <a:ext cx="213017" cy="788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5514173" y="2742587"/>
            <a:ext cx="6529937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- </a:t>
            </a:r>
            <a:r>
              <a:rPr lang="th-TH" sz="1600" dirty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ตัวชี้วัดที ๔.1 </a:t>
            </a:r>
            <a:r>
              <a:rPr lang="th-TH" sz="1600" dirty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ผลการประเมินมาตรฐานการศึกษา ตาม สมศ. อยู่ในระดับดีขึ้นไป</a:t>
            </a:r>
            <a:r>
              <a:rPr lang="en-GB" sz="1600" dirty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en-US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(CP7)</a:t>
            </a:r>
            <a:endParaRPr lang="th-TH" sz="1400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14174" y="3293476"/>
            <a:ext cx="6529936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- ตัวชี้วัดที ๕.1 </a:t>
            </a:r>
            <a:r>
              <a:rPr lang="th-TH" sz="1600" dirty="0">
                <a:latin typeface="TH NiramitIT๙" pitchFamily="2" charset="-34"/>
                <a:cs typeface="TH NiramitIT๙" pitchFamily="2" charset="-34"/>
              </a:rPr>
              <a:t>ร้อยละ</a:t>
            </a:r>
            <a:r>
              <a:rPr lang="th-TH" sz="1600" dirty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ความสำเร็จในการส่งครู/อาจารย์ ศึกษาดูงาน </a:t>
            </a:r>
            <a:r>
              <a:rPr lang="en-GB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(CP4)</a:t>
            </a:r>
            <a:endParaRPr lang="th-TH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941238-358F-40E9-BB06-5D0BC40589CC}"/>
              </a:ext>
            </a:extLst>
          </p:cNvPr>
          <p:cNvSpPr txBox="1"/>
          <p:nvPr/>
        </p:nvSpPr>
        <p:spPr>
          <a:xfrm>
            <a:off x="10732750" y="4583102"/>
            <a:ext cx="1140056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หมวด </a:t>
            </a:r>
            <a:r>
              <a:rPr lang="en-GB" sz="1600" dirty="0">
                <a:latin typeface="TH SarabunIT๙" pitchFamily="34" charset="-34"/>
                <a:cs typeface="TH SarabunIT๙" pitchFamily="34" charset="-34"/>
              </a:rPr>
              <a:t>7 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ด้านที่</a:t>
            </a:r>
            <a:r>
              <a:rPr lang="en-GB" sz="1600" dirty="0">
                <a:latin typeface="TH SarabunIT๙" pitchFamily="34" charset="-34"/>
                <a:cs typeface="TH SarabunIT๙" pitchFamily="34" charset="-34"/>
              </a:rPr>
              <a:t> 6</a:t>
            </a:r>
            <a:endParaRPr lang="en-US" sz="16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FA22E38-E758-46EE-8BC1-EB468080ECFA}"/>
              </a:ext>
            </a:extLst>
          </p:cNvPr>
          <p:cNvCxnSpPr>
            <a:stCxn id="18" idx="1"/>
          </p:cNvCxnSpPr>
          <p:nvPr/>
        </p:nvCxnSpPr>
        <p:spPr>
          <a:xfrm flipH="1" flipV="1">
            <a:off x="9829800" y="4667250"/>
            <a:ext cx="902950" cy="851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>
            <a:off x="5344887" y="3374547"/>
            <a:ext cx="162499" cy="455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ight Arrow 18"/>
          <p:cNvSpPr/>
          <p:nvPr/>
        </p:nvSpPr>
        <p:spPr>
          <a:xfrm>
            <a:off x="5322628" y="2837868"/>
            <a:ext cx="191545" cy="455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941238-358F-40E9-BB06-5D0BC40589CC}"/>
              </a:ext>
            </a:extLst>
          </p:cNvPr>
          <p:cNvSpPr txBox="1"/>
          <p:nvPr/>
        </p:nvSpPr>
        <p:spPr>
          <a:xfrm>
            <a:off x="10656550" y="4093047"/>
            <a:ext cx="1140056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หมวด </a:t>
            </a:r>
            <a:r>
              <a:rPr lang="en-GB" sz="1600" dirty="0">
                <a:latin typeface="TH SarabunIT๙" pitchFamily="34" charset="-34"/>
                <a:cs typeface="TH SarabunIT๙" pitchFamily="34" charset="-34"/>
              </a:rPr>
              <a:t>7 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ด้านที่</a:t>
            </a:r>
            <a:r>
              <a:rPr lang="en-GB" sz="1600" dirty="0">
                <a:latin typeface="TH SarabunIT๙" pitchFamily="34" charset="-34"/>
                <a:cs typeface="TH SarabunIT๙" pitchFamily="34" charset="-34"/>
              </a:rPr>
              <a:t> 2</a:t>
            </a:r>
            <a:endParaRPr lang="en-US" sz="16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A22E38-E758-46EE-8BC1-EB468080ECFA}"/>
              </a:ext>
            </a:extLst>
          </p:cNvPr>
          <p:cNvCxnSpPr/>
          <p:nvPr/>
        </p:nvCxnSpPr>
        <p:spPr>
          <a:xfrm flipH="1" flipV="1">
            <a:off x="9753600" y="4216865"/>
            <a:ext cx="902950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453869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9266-BBD0-4ABB-BB9F-9AFE3288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>
                <a:latin typeface="TH SarabunIT๙" pitchFamily="34" charset="-34"/>
                <a:cs typeface="TH SarabunIT๙" pitchFamily="34" charset="-34"/>
              </a:rPr>
              <a:t>ตัวชี้วัดความสำเร็จตาม แผนปฏิบัติราชการประจำปี 2562 ยศ.ทร.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783" y="1327840"/>
            <a:ext cx="1512169" cy="22467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thaiDist"/>
            <a:r>
              <a:rPr lang="th-TH" sz="20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ยุทธศาสตร์ที่ ๓</a:t>
            </a:r>
          </a:p>
          <a:p>
            <a:pPr lvl="0"/>
            <a:r>
              <a:rPr lang="th-TH" sz="2000" dirty="0">
                <a:ea typeface="Calibri"/>
                <a:cs typeface="TH SarabunPSK"/>
              </a:rPr>
              <a:t>ยุทธศาสตร์ด้านการพัฒนา</a:t>
            </a:r>
            <a:r>
              <a:rPr lang="th-TH" sz="2000" dirty="0">
                <a:solidFill>
                  <a:srgbClr val="FF0000"/>
                </a:solidFill>
                <a:ea typeface="Calibri"/>
                <a:cs typeface="TH SarabunPSK"/>
              </a:rPr>
              <a:t>บุคลากร</a:t>
            </a:r>
            <a:r>
              <a:rPr lang="th-TH" sz="2000" dirty="0">
                <a:ea typeface="Calibri"/>
                <a:cs typeface="TH SarabunPSK"/>
              </a:rPr>
              <a:t>การศึกษาและวิจัยยุทธศาสตร์ทางเรือตลอดจนยุทธศาสตร์ทะเล</a:t>
            </a:r>
            <a:endParaRPr lang="th-TH" sz="20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51072" y="1214035"/>
            <a:ext cx="8212293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0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วัตถุประสงค์เชิงยุทธศาสตร์ที่ ๓</a:t>
            </a:r>
          </a:p>
          <a:p>
            <a:pPr algn="ctr"/>
            <a:r>
              <a:rPr lang="th-TH" sz="2000" dirty="0">
                <a:ea typeface="Calibri"/>
                <a:cs typeface="TH SarabunPSK"/>
              </a:rPr>
              <a:t>เพื่อพัฒนาครูอาจารย์และนักศึกษายุทธศาสตร์ให้มีขีดสมรรถนะในการสอน</a:t>
            </a:r>
          </a:p>
          <a:p>
            <a:pPr algn="ctr"/>
            <a:r>
              <a:rPr lang="th-TH" sz="2000" dirty="0">
                <a:ea typeface="Calibri"/>
                <a:cs typeface="TH SarabunPSK"/>
              </a:rPr>
              <a:t> การสร้างผลงานวิชาการ ให้เป็นที่แพร่หลาย </a:t>
            </a:r>
            <a:r>
              <a:rPr lang="th-TH" sz="2000" b="1" dirty="0">
                <a:solidFill>
                  <a:srgbClr val="FF0000"/>
                </a:solidFill>
                <a:ea typeface="Calibri"/>
                <a:cs typeface="TH SarabunPSK"/>
              </a:rPr>
              <a:t>และเป็นเลิศในระดับประเทศและต่างประเทศ</a:t>
            </a:r>
            <a:r>
              <a:rPr lang="th-TH" sz="2000" dirty="0">
                <a:solidFill>
                  <a:srgbClr val="FF0000"/>
                </a:solidFill>
                <a:ea typeface="Calibri"/>
                <a:cs typeface="TH SarabunPSK"/>
              </a:rPr>
              <a:t> 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7376" y="2593568"/>
            <a:ext cx="6765359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 ตัวชี้วัดที ๗.๑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ระดับความพึ่งพอใจของกำลังพลที่ทีต่อสถานที่ทำงานและการจัดสวัสดิการของหน่วย </a:t>
            </a:r>
            <a:r>
              <a:rPr lang="en-GB" dirty="0">
                <a:latin typeface="TH SarabunPSK" pitchFamily="34" charset="-34"/>
                <a:cs typeface="TH SarabunPSK" pitchFamily="34" charset="-34"/>
              </a:rPr>
              <a:t>(CP8)</a:t>
            </a:r>
            <a:endParaRPr lang="th-TH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ตัวชี้วัดที่ ๗.๒</a:t>
            </a:r>
            <a:r>
              <a:rPr lang="en-GB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จำนวนบุคลากรที่มีวุฒิการศึกษาระดับปริญญาโทขึ้นไป หรือได้รับการพัฒนาให้ศึกษาต่อระดับสูงทั้งในและต่างประเทศ </a:t>
            </a:r>
            <a:r>
              <a:rPr lang="en-GB" dirty="0">
                <a:latin typeface="TH SarabunPSK" pitchFamily="34" charset="-34"/>
                <a:cs typeface="TH SarabunPSK" pitchFamily="34" charset="-34"/>
              </a:rPr>
              <a:t>(CP8)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95028" y="2462571"/>
            <a:ext cx="3127348" cy="32983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  <a:tabLst>
                <a:tab pos="270510" algn="l"/>
                <a:tab pos="450215" algn="l"/>
              </a:tabLst>
            </a:pPr>
            <a:r>
              <a:rPr lang="th-TH" sz="2000" b="1" u="sng" dirty="0">
                <a:solidFill>
                  <a:srgbClr val="FF0000"/>
                </a:solidFill>
                <a:ea typeface="Calibri"/>
                <a:cs typeface="TH SarabunPSK"/>
              </a:rPr>
              <a:t>เป้าประสงค์ที่รองรับวัตถุประสงค์เชิงยุทธศาสตร์ที่ ๓</a:t>
            </a:r>
            <a:endParaRPr lang="en-US" sz="1400" b="1" dirty="0">
              <a:solidFill>
                <a:srgbClr val="FF0000"/>
              </a:solidFill>
              <a:ea typeface="Calibri"/>
              <a:cs typeface="Cordia New"/>
            </a:endParaRPr>
          </a:p>
          <a:p>
            <a:pPr lvl="0">
              <a:tabLst>
                <a:tab pos="270510" algn="l"/>
                <a:tab pos="450215" algn="l"/>
              </a:tabLst>
            </a:pPr>
            <a:r>
              <a:rPr lang="th-TH" sz="2000" b="1" dirty="0">
                <a:solidFill>
                  <a:srgbClr val="FF0000"/>
                </a:solidFill>
                <a:ea typeface="Calibri"/>
                <a:cs typeface="TH SarabunPSK"/>
              </a:rPr>
              <a:t>เป้าประสงค์ข้อ ๗</a:t>
            </a:r>
            <a:r>
              <a:rPr lang="th-TH" sz="2000" dirty="0">
                <a:solidFill>
                  <a:srgbClr val="FF0000"/>
                </a:solidFill>
                <a:ea typeface="Calibri"/>
                <a:cs typeface="TH SarabunPSK"/>
              </a:rPr>
              <a:t> </a:t>
            </a:r>
            <a:r>
              <a:rPr lang="th-TH" sz="2000" dirty="0">
                <a:solidFill>
                  <a:prstClr val="black"/>
                </a:solidFill>
                <a:ea typeface="Calibri"/>
                <a:cs typeface="TH SarabunPSK"/>
              </a:rPr>
              <a:t>บำรุงขวัญ พัฒนาคุณภาพชีวิต มีแนวทางรับราชการ</a:t>
            </a:r>
            <a:endParaRPr lang="en-US" sz="1400" dirty="0">
              <a:solidFill>
                <a:prstClr val="black"/>
              </a:solidFill>
              <a:ea typeface="Calibri"/>
              <a:cs typeface="Cordia New"/>
            </a:endParaRPr>
          </a:p>
          <a:p>
            <a:pPr lvl="0">
              <a:tabLst>
                <a:tab pos="270510" algn="l"/>
                <a:tab pos="450215" algn="l"/>
              </a:tabLst>
            </a:pPr>
            <a:r>
              <a:rPr lang="th-TH" sz="2000" b="1" dirty="0">
                <a:solidFill>
                  <a:srgbClr val="FF0000"/>
                </a:solidFill>
                <a:ea typeface="Calibri"/>
                <a:cs typeface="TH SarabunPSK"/>
              </a:rPr>
              <a:t>เป้าประสงค์ข้อ ๘</a:t>
            </a:r>
            <a:r>
              <a:rPr lang="th-TH" sz="2000" dirty="0">
                <a:solidFill>
                  <a:srgbClr val="FF0000"/>
                </a:solidFill>
                <a:ea typeface="Calibri"/>
                <a:cs typeface="TH SarabunPSK"/>
              </a:rPr>
              <a:t> </a:t>
            </a:r>
            <a:r>
              <a:rPr lang="th-TH" sz="2000" dirty="0">
                <a:solidFill>
                  <a:prstClr val="black"/>
                </a:solidFill>
                <a:ea typeface="Calibri"/>
                <a:cs typeface="TH SarabunPSK"/>
              </a:rPr>
              <a:t>สนับสนุนการสร้างความสัมพันธ์ทางทหารเรือกับชาติทางทะเลที่เกี่ยวข้อง</a:t>
            </a:r>
            <a:endParaRPr lang="en-US" sz="1400" dirty="0">
              <a:solidFill>
                <a:prstClr val="black"/>
              </a:solidFill>
              <a:ea typeface="Calibri"/>
              <a:cs typeface="Cordia New"/>
            </a:endParaRPr>
          </a:p>
          <a:p>
            <a:pPr marR="0" lvl="0">
              <a:spcBef>
                <a:spcPts val="0"/>
              </a:spcBef>
              <a:spcAft>
                <a:spcPts val="1000"/>
              </a:spcAft>
              <a:tabLst>
                <a:tab pos="270510" algn="l"/>
                <a:tab pos="450215" algn="l"/>
              </a:tabLst>
            </a:pPr>
            <a:r>
              <a:rPr lang="th-TH" sz="2000" b="1" dirty="0">
                <a:solidFill>
                  <a:srgbClr val="FF0000"/>
                </a:solidFill>
                <a:ea typeface="Calibri"/>
                <a:cs typeface="TH SarabunPSK"/>
              </a:rPr>
              <a:t>เป้าประสงค์ข้อ ๙</a:t>
            </a:r>
            <a:r>
              <a:rPr lang="th-TH" sz="2000" dirty="0">
                <a:solidFill>
                  <a:srgbClr val="FF0000"/>
                </a:solidFill>
                <a:ea typeface="Calibri"/>
                <a:cs typeface="TH SarabunPSK"/>
              </a:rPr>
              <a:t> </a:t>
            </a:r>
            <a:r>
              <a:rPr lang="th-TH" sz="2000" dirty="0">
                <a:ea typeface="Calibri"/>
                <a:cs typeface="TH SarabunPSK"/>
              </a:rPr>
              <a:t>มีมาตรฐานวิชาการและมีผลงานวิชาการ</a:t>
            </a:r>
            <a:r>
              <a:rPr lang="th-TH" sz="2000" dirty="0">
                <a:solidFill>
                  <a:srgbClr val="FF0000"/>
                </a:solidFill>
                <a:ea typeface="Calibri"/>
                <a:cs typeface="TH SarabunPSK"/>
              </a:rPr>
              <a:t>ที่เป็นเลิศทั้งในระดับประเทศและต่างประเทศ</a:t>
            </a:r>
            <a:endParaRPr lang="en-US" sz="1400" dirty="0">
              <a:ea typeface="Calibri"/>
              <a:cs typeface="Cordia New"/>
            </a:endParaRPr>
          </a:p>
        </p:txBody>
      </p:sp>
      <p:sp>
        <p:nvSpPr>
          <p:cNvPr id="31" name="Striped Right Arrow 30"/>
          <p:cNvSpPr/>
          <p:nvPr/>
        </p:nvSpPr>
        <p:spPr>
          <a:xfrm rot="5400000">
            <a:off x="3195114" y="1854076"/>
            <a:ext cx="296719" cy="89757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Right Arrow 31"/>
          <p:cNvSpPr/>
          <p:nvPr/>
        </p:nvSpPr>
        <p:spPr>
          <a:xfrm>
            <a:off x="1701951" y="1327838"/>
            <a:ext cx="386158" cy="788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Right Arrow 32"/>
          <p:cNvSpPr/>
          <p:nvPr/>
        </p:nvSpPr>
        <p:spPr>
          <a:xfrm>
            <a:off x="5022377" y="3578441"/>
            <a:ext cx="194999" cy="788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Rectangle 35"/>
          <p:cNvSpPr/>
          <p:nvPr/>
        </p:nvSpPr>
        <p:spPr>
          <a:xfrm>
            <a:off x="357651" y="5837927"/>
            <a:ext cx="10356530" cy="913070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R="0" lvl="0">
              <a:lnSpc>
                <a:spcPts val="1600"/>
              </a:lnSpc>
              <a:spcBef>
                <a:spcPts val="0"/>
              </a:spcBef>
              <a:tabLst>
                <a:tab pos="270510" algn="l"/>
                <a:tab pos="450215" algn="l"/>
              </a:tabLst>
            </a:pPr>
            <a:r>
              <a:rPr lang="en-US" sz="2000" b="1" dirty="0">
                <a:latin typeface="TH SarabunPSK" pitchFamily="34" charset="-34"/>
                <a:ea typeface="Calibri"/>
                <a:cs typeface="TH SarabunPSK" pitchFamily="34" charset="-34"/>
              </a:rPr>
              <a:t>- CP3</a:t>
            </a:r>
            <a:r>
              <a:rPr lang="en-US" b="1" dirty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  <a:t>กระบวนการผลิตกำลังพลต่ำกว่าชั้นสัญญาบัตร 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มีหน่วยรับผิดชอบคือ </a:t>
            </a:r>
            <a:r>
              <a:rPr lang="th-TH" dirty="0" err="1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กศษ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.ยศ.ทร. </a:t>
            </a:r>
            <a:r>
              <a:rPr lang="th-TH" dirty="0" err="1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รร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.ชุมพลฯ ยศ.ทร. และ </a:t>
            </a:r>
            <a:r>
              <a:rPr lang="th-TH" dirty="0" err="1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ศฝท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.ยศ.ทร.</a:t>
            </a:r>
            <a:endParaRPr lang="en-US" dirty="0">
              <a:solidFill>
                <a:srgbClr val="C00000"/>
              </a:solidFill>
              <a:latin typeface="TH SarabunPSK" pitchFamily="34" charset="-34"/>
              <a:ea typeface="Calibri"/>
              <a:cs typeface="TH SarabunPSK" pitchFamily="34" charset="-34"/>
            </a:endParaRPr>
          </a:p>
          <a:p>
            <a:pPr marR="0" lvl="0">
              <a:lnSpc>
                <a:spcPts val="1600"/>
              </a:lnSpc>
              <a:spcBef>
                <a:spcPts val="0"/>
              </a:spcBef>
              <a:tabLst>
                <a:tab pos="270510" algn="l"/>
                <a:tab pos="450215" algn="l"/>
              </a:tabLst>
            </a:pPr>
            <a:r>
              <a:rPr lang="en-US" sz="2000" b="1" dirty="0">
                <a:latin typeface="TH SarabunPSK" pitchFamily="34" charset="-34"/>
                <a:ea typeface="Calibri"/>
                <a:cs typeface="TH SarabunPSK" pitchFamily="34" charset="-34"/>
              </a:rPr>
              <a:t>- CP</a:t>
            </a:r>
            <a:r>
              <a:rPr lang="th-TH" sz="2000" b="1" dirty="0">
                <a:latin typeface="TH SarabunPSK" pitchFamily="34" charset="-34"/>
                <a:ea typeface="Calibri"/>
                <a:cs typeface="TH SarabunPSK" pitchFamily="34" charset="-34"/>
              </a:rPr>
              <a:t>4</a:t>
            </a:r>
            <a: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  <a:t> กระบวนการพัฒนากำลังพลตามแนวทางรับราชการ 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มีหน่วยรับผิดชอบคือ </a:t>
            </a:r>
            <a:r>
              <a:rPr lang="th-TH" dirty="0" err="1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ฝว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ก.ยศ.ทร. </a:t>
            </a:r>
            <a:r>
              <a:rPr lang="th-TH" dirty="0" err="1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วทร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.ยศ.ทร. </a:t>
            </a:r>
            <a:r>
              <a:rPr lang="th-TH" dirty="0" err="1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รร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.สธ.ทร.ยศ.ทร.</a:t>
            </a:r>
            <a:r>
              <a:rPr lang="th-TH" dirty="0" err="1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รร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.ชต.ยศ.ทร. และ </a:t>
            </a:r>
            <a:r>
              <a:rPr lang="th-TH" dirty="0" err="1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รร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.พจ.ยศ.ทร.</a:t>
            </a:r>
            <a:endParaRPr lang="en-GB" dirty="0">
              <a:solidFill>
                <a:srgbClr val="C00000"/>
              </a:solidFill>
              <a:latin typeface="TH SarabunPSK" pitchFamily="34" charset="-34"/>
              <a:ea typeface="Calibri"/>
              <a:cs typeface="TH SarabunPSK" pitchFamily="34" charset="-34"/>
            </a:endParaRPr>
          </a:p>
          <a:p>
            <a:pPr>
              <a:lnSpc>
                <a:spcPts val="1600"/>
              </a:lnSpc>
              <a:tabLst>
                <a:tab pos="270510" algn="l"/>
                <a:tab pos="450215" algn="l"/>
              </a:tabLst>
            </a:pPr>
            <a:r>
              <a:rPr lang="en-US" sz="2000" b="1" dirty="0">
                <a:latin typeface="TH SarabunPSK" pitchFamily="34" charset="-34"/>
                <a:ea typeface="Calibri"/>
                <a:cs typeface="TH SarabunPSK" pitchFamily="34" charset="-34"/>
              </a:rPr>
              <a:t>- CP</a:t>
            </a:r>
            <a:r>
              <a:rPr lang="th-TH" sz="2000" b="1" dirty="0">
                <a:latin typeface="TH SarabunPSK" pitchFamily="34" charset="-34"/>
                <a:ea typeface="Calibri"/>
                <a:cs typeface="TH SarabunPSK" pitchFamily="34" charset="-34"/>
              </a:rPr>
              <a:t>5 </a:t>
            </a:r>
            <a: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  <a:t>กระบวนการเพิ่มพูนความรู้ภาษาต่างประเทศ 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มีหน่วยรับผิดชอบคือ ศภษ.ยศ.ทร.</a:t>
            </a:r>
            <a: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b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</a:br>
            <a:r>
              <a:rPr lang="en-US" b="1" dirty="0">
                <a:latin typeface="TH SarabunPSK" pitchFamily="34" charset="-34"/>
                <a:ea typeface="Calibri"/>
                <a:cs typeface="TH SarabunPSK" pitchFamily="34" charset="-34"/>
              </a:rPr>
              <a:t>- </a:t>
            </a:r>
            <a:r>
              <a:rPr lang="en-US" sz="2000" b="1" dirty="0">
                <a:latin typeface="TH SarabunPSK" pitchFamily="34" charset="-34"/>
                <a:ea typeface="Calibri"/>
                <a:cs typeface="TH SarabunPSK" pitchFamily="34" charset="-34"/>
              </a:rPr>
              <a:t>CP8</a:t>
            </a:r>
            <a: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  <a:t> กระบวนการ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พัฒนาบุคลากร </a:t>
            </a:r>
            <a: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  <a:t>การศึกษาและวิจัยระดับกองทัพเรือ 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มีหน่วยรับผิดชอบคือ ฝวก.ยศ.ทร. และ ศยร.ยศ.ทร.</a:t>
            </a:r>
            <a:endParaRPr lang="en-US" sz="1200" dirty="0">
              <a:solidFill>
                <a:srgbClr val="FF0000"/>
              </a:solidFill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cxnSp>
        <p:nvCxnSpPr>
          <p:cNvPr id="37" name="Elbow Connector 36"/>
          <p:cNvCxnSpPr>
            <a:cxnSpLocks/>
          </p:cNvCxnSpPr>
          <p:nvPr/>
        </p:nvCxnSpPr>
        <p:spPr>
          <a:xfrm rot="5400000" flipH="1" flipV="1">
            <a:off x="-127055" y="4320501"/>
            <a:ext cx="2253536" cy="761754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3816183-9A72-4371-B85B-76503DEBC030}"/>
              </a:ext>
            </a:extLst>
          </p:cNvPr>
          <p:cNvSpPr txBox="1"/>
          <p:nvPr/>
        </p:nvSpPr>
        <p:spPr>
          <a:xfrm>
            <a:off x="5217376" y="3684507"/>
            <a:ext cx="6765359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 ตัวชี้วัดที ๘.๑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ร้อยละความสำเร็จในการเดินทางไปเยี่ยมชมกิจกรรมระหว่างประเทศ</a:t>
            </a:r>
            <a:r>
              <a:rPr lang="en-GB" sz="2000" dirty="0">
                <a:latin typeface="TH SarabunPSK" pitchFamily="34" charset="-34"/>
                <a:cs typeface="TH SarabunPSK" pitchFamily="34" charset="-34"/>
              </a:rPr>
              <a:t> (CP8)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- ตัวชี้วัดที่ ๘.๒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จำนวนการต้อนรับผู้แทนหน่วยงานต่างชาติอย่างน้อยปีละ ๑ ครั้ง</a:t>
            </a:r>
            <a:r>
              <a:rPr lang="en-GB" sz="2000" dirty="0">
                <a:latin typeface="TH SarabunPSK" pitchFamily="34" charset="-34"/>
                <a:cs typeface="TH SarabunPSK" pitchFamily="34" charset="-34"/>
              </a:rPr>
              <a:t> (CP8)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0E4313-6120-4B61-9349-EEE24C022013}"/>
              </a:ext>
            </a:extLst>
          </p:cNvPr>
          <p:cNvSpPr txBox="1"/>
          <p:nvPr/>
        </p:nvSpPr>
        <p:spPr>
          <a:xfrm>
            <a:off x="10698385" y="3147565"/>
            <a:ext cx="1258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หมวด 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7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ด้านที่ 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3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905D2C9-5108-4F5E-89ED-9274DBC2797C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9905821" y="3332231"/>
            <a:ext cx="792564" cy="82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B8321C2-AA15-43C4-A6A9-C045C856B201}"/>
              </a:ext>
            </a:extLst>
          </p:cNvPr>
          <p:cNvSpPr txBox="1"/>
          <p:nvPr/>
        </p:nvSpPr>
        <p:spPr>
          <a:xfrm>
            <a:off x="5217376" y="4489773"/>
            <a:ext cx="6765359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92075" indent="-92075">
              <a:buFontTx/>
              <a:buChar char="-"/>
            </a:pPr>
            <a:r>
              <a:rPr lang="th-TH" sz="20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ตัวชี้วัดที ๙.๑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ร้อยละของผลงานทางวิชาการ </a:t>
            </a:r>
            <a:r>
              <a:rPr lang="en-GB" sz="2000" dirty="0">
                <a:latin typeface="TH SarabunPSK" pitchFamily="34" charset="-34"/>
                <a:cs typeface="TH SarabunPSK" pitchFamily="34" charset="-34"/>
              </a:rPr>
              <a:t>(CP3 + CP4 + CP5)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  <a:p>
            <a:pPr marL="92075" indent="-92075">
              <a:buFontTx/>
              <a:buChar char="-"/>
            </a:pPr>
            <a:r>
              <a:rPr lang="th-TH" sz="20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ตัวชี้วัดที่ ๙.๒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ร้อยละของผลการศึกษาถูกนำไปใช้ในการปฏิบัติงาน </a:t>
            </a:r>
            <a:r>
              <a:rPr lang="en-GB" sz="2000" dirty="0">
                <a:latin typeface="TH SarabunPSK" pitchFamily="34" charset="-34"/>
                <a:cs typeface="TH SarabunPSK" pitchFamily="34" charset="-34"/>
              </a:rPr>
              <a:t>(CP8)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  <a:p>
            <a:pPr marL="92075" indent="-92075">
              <a:buFontTx/>
              <a:buChar char="-"/>
            </a:pPr>
            <a:r>
              <a:rPr lang="th-TH" sz="20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ตัวชี้วัดที่ ๙.๓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ร้อยละความสำเร็จในการให้ความเห็นทางวิชาการ </a:t>
            </a:r>
            <a:r>
              <a:rPr lang="en-GB" sz="2000" dirty="0">
                <a:latin typeface="TH SarabunPSK" pitchFamily="34" charset="-34"/>
                <a:cs typeface="TH SarabunPSK" pitchFamily="34" charset="-34"/>
              </a:rPr>
              <a:t>(CP8)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1F28FD-C91D-4732-98C7-3F30E04EC40B}"/>
              </a:ext>
            </a:extLst>
          </p:cNvPr>
          <p:cNvSpPr txBox="1"/>
          <p:nvPr/>
        </p:nvSpPr>
        <p:spPr>
          <a:xfrm>
            <a:off x="10698385" y="4821144"/>
            <a:ext cx="1258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หมวด 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7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ด้านที่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 6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5084480-A052-49B4-9EB0-16C9BAF93B61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10302101" y="5005810"/>
            <a:ext cx="396284" cy="82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093437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9266-BBD0-4ABB-BB9F-9AFE3288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>
                <a:latin typeface="TH SarabunIT๙" pitchFamily="34" charset="-34"/>
                <a:cs typeface="TH SarabunIT๙" pitchFamily="34" charset="-34"/>
              </a:rPr>
              <a:t>ตัวชี้วัดความสำเร็จตาม แผนปฏิบัติราชการประจำปี 2562 ยศ.ทร.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3560" y="1236689"/>
            <a:ext cx="1735538" cy="22467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28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ยุทธศาสตร์ที่ ๔</a:t>
            </a:r>
          </a:p>
          <a:p>
            <a:r>
              <a:rPr lang="th-TH" sz="2800" dirty="0">
                <a:ea typeface="Calibri"/>
                <a:cs typeface="TH SarabunPSK"/>
              </a:rPr>
              <a:t>ยุทธศาสตร์ด้านการพัฒนาสิ่งสนับสนุนการศึกษา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9351" y="1264389"/>
            <a:ext cx="880621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u="sng" dirty="0">
                <a:latin typeface="TH SarabunPSK" pitchFamily="34" charset="-34"/>
                <a:cs typeface="TH SarabunPSK" pitchFamily="34" charset="-34"/>
              </a:rPr>
              <a:t>วัตถุประสงค์เชิงยุทธศาสตร์ที่ ๔</a:t>
            </a:r>
          </a:p>
          <a:p>
            <a:pPr algn="ctr"/>
            <a:r>
              <a:rPr lang="th-TH" sz="1600" dirty="0">
                <a:ea typeface="Calibri"/>
                <a:cs typeface="TH SarabunPSK"/>
              </a:rPr>
              <a:t>เพื่อพัฒนาสิ่งอำนวยความสะดวกในการเรียนการสอน</a:t>
            </a:r>
            <a:r>
              <a:rPr lang="th-TH" sz="1600" b="1" dirty="0">
                <a:solidFill>
                  <a:srgbClr val="FF0000"/>
                </a:solidFill>
                <a:ea typeface="Calibri"/>
                <a:cs typeface="TH SarabunPSK"/>
              </a:rPr>
              <a:t>ให้ทันสมัยระดับแนวหน้าของประเทศ </a:t>
            </a:r>
            <a:r>
              <a:rPr lang="th-TH" sz="1600" dirty="0">
                <a:ea typeface="Calibri"/>
                <a:cs typeface="TH SarabunPSK"/>
              </a:rPr>
              <a:t>ได้แก่ เครื่องช่วยการศึกษา ระบบสารสนเทศ ห้องเรียน ห้องสมุด พิพิธภัณฑ์ประวัติศาสตร์ รวมทั้งที่พักอาศัยของผู้เข้ารับการศึกษาให้มีบรรยากาศส่งเสริมการศึกษาและมีมาตรฐานการดำรงชีวิตที่ดี 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6820" y="2521222"/>
            <a:ext cx="7059854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ตัวชี้วัดที </a:t>
            </a: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๑๐</a:t>
            </a:r>
            <a:r>
              <a:rPr lang="en-US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.1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ระดับความพึงพอใจในการใช้ระบบสารสนเทศ</a:t>
            </a:r>
            <a:r>
              <a:rPr lang="en-GB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(CP9)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</a:t>
            </a: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๑๐.</a:t>
            </a:r>
            <a:r>
              <a:rPr lang="en-US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2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ระดับของการพัฒนาระบบ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E-Leaning (CP11)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ตัวชีวัด</a:t>
            </a: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ที่ ๑๐.3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ปริมาณความก้าวหน้าเนื้อหาของหลักสูตรต่างๆที่เพิ่มขึ้นโดยไม่เพิ่มชั่วโมงการสอน</a:t>
            </a:r>
            <a:r>
              <a:rPr lang="en-GB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GB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(CP11)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68609" y="2409468"/>
            <a:ext cx="2803644" cy="31085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>
              <a:tabLst>
                <a:tab pos="270510" algn="l"/>
                <a:tab pos="450215" algn="l"/>
              </a:tabLst>
            </a:pPr>
            <a:r>
              <a:rPr lang="th-TH" b="1" u="sng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เป้าประสงค์ที่รองรับวัตถุประสงค์</a:t>
            </a:r>
            <a:br>
              <a:rPr lang="th-TH" b="1" u="sng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</a:br>
            <a:r>
              <a:rPr lang="th-TH" b="1" u="sng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เชิงยุทธศาสตร์ที่ ๔</a:t>
            </a:r>
            <a:endParaRPr lang="en-US" sz="1200" b="1" dirty="0">
              <a:solidFill>
                <a:srgbClr val="FF0000"/>
              </a:solidFill>
              <a:latin typeface="TH SarabunPSK" pitchFamily="34" charset="-34"/>
              <a:ea typeface="Calibri"/>
              <a:cs typeface="TH SarabunPSK" pitchFamily="34" charset="-34"/>
            </a:endParaRPr>
          </a:p>
          <a:p>
            <a:pPr lvl="0">
              <a:tabLst>
                <a:tab pos="270510" algn="l"/>
                <a:tab pos="450215" algn="l"/>
              </a:tabLst>
            </a:pP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เป้าประสงค์ข้อ ๑๐</a:t>
            </a:r>
            <a:r>
              <a:rPr lang="th-TH" sz="2000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2000" dirty="0">
                <a:latin typeface="TH SarabunPSK" pitchFamily="34" charset="-34"/>
                <a:ea typeface="Calibri"/>
                <a:cs typeface="TH SarabunPSK" pitchFamily="34" charset="-34"/>
              </a:rPr>
              <a:t>การพัฒนาระบบสารสนเทศ ไปสู่ </a:t>
            </a:r>
            <a:r>
              <a:rPr lang="en-US" sz="2000" dirty="0">
                <a:latin typeface="TH SarabunPSK" pitchFamily="34" charset="-34"/>
                <a:ea typeface="Calibri"/>
                <a:cs typeface="TH SarabunPSK" pitchFamily="34" charset="-34"/>
              </a:rPr>
              <a:t>E-Leaning</a:t>
            </a:r>
            <a:endParaRPr lang="en-US" sz="1400" dirty="0">
              <a:latin typeface="TH SarabunPSK" pitchFamily="34" charset="-34"/>
              <a:ea typeface="Calibri"/>
              <a:cs typeface="TH SarabunPSK" pitchFamily="34" charset="-34"/>
            </a:endParaRPr>
          </a:p>
          <a:p>
            <a:pPr lvl="0">
              <a:tabLst>
                <a:tab pos="270510" algn="l"/>
                <a:tab pos="450215" algn="l"/>
              </a:tabLst>
            </a:pP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เป้าประสงค์ข้อ ๑๑</a:t>
            </a:r>
            <a:r>
              <a:rPr lang="th-TH" sz="2000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2000" dirty="0">
                <a:latin typeface="TH SarabunPSK" pitchFamily="34" charset="-34"/>
                <a:ea typeface="Calibri"/>
                <a:cs typeface="TH SarabunPSK" pitchFamily="34" charset="-34"/>
              </a:rPr>
              <a:t>พัฒนาสิ่งอำนวยความสะดวกและสิ่งสนับสนุนการศึกษาให้ทันสมัย</a:t>
            </a:r>
            <a:endParaRPr lang="en-US" sz="1400" dirty="0">
              <a:latin typeface="TH SarabunPSK" pitchFamily="34" charset="-34"/>
              <a:ea typeface="Calibri"/>
              <a:cs typeface="TH SarabunPSK" pitchFamily="34" charset="-34"/>
            </a:endParaRPr>
          </a:p>
          <a:p>
            <a:pPr lvl="0">
              <a:tabLst>
                <a:tab pos="270510" algn="l"/>
                <a:tab pos="450215" algn="l"/>
              </a:tabLst>
            </a:pP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เป้าประสงค์ข้อ ๑๒</a:t>
            </a:r>
            <a:r>
              <a:rPr lang="th-TH" sz="2000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2000" dirty="0">
                <a:latin typeface="TH SarabunPSK" pitchFamily="34" charset="-34"/>
                <a:ea typeface="Calibri"/>
                <a:cs typeface="TH SarabunPSK" pitchFamily="34" charset="-34"/>
              </a:rPr>
              <a:t>เชื่อมโยงการเรียนรู้กับฐานประวัติศาสตร์และจิตวิญญาณวิชาชีพ</a:t>
            </a:r>
            <a:endParaRPr lang="en-US" sz="1400" dirty="0"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28" name="Striped Right Arrow 27"/>
          <p:cNvSpPr/>
          <p:nvPr/>
        </p:nvSpPr>
        <p:spPr>
          <a:xfrm rot="5400000">
            <a:off x="2507200" y="1894208"/>
            <a:ext cx="306604" cy="70023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Right Arrow 28"/>
          <p:cNvSpPr/>
          <p:nvPr/>
        </p:nvSpPr>
        <p:spPr>
          <a:xfrm>
            <a:off x="2068608" y="1363833"/>
            <a:ext cx="241777" cy="788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Right Arrow 33"/>
          <p:cNvSpPr/>
          <p:nvPr/>
        </p:nvSpPr>
        <p:spPr>
          <a:xfrm>
            <a:off x="4884021" y="4640906"/>
            <a:ext cx="149833" cy="788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9" name="Elbow Connector 38"/>
          <p:cNvCxnSpPr/>
          <p:nvPr/>
        </p:nvCxnSpPr>
        <p:spPr>
          <a:xfrm rot="5400000" flipH="1" flipV="1">
            <a:off x="-206132" y="4105154"/>
            <a:ext cx="2505567" cy="646633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55860" y="5681253"/>
            <a:ext cx="9593359" cy="923330"/>
          </a:xfrm>
          <a:prstGeom prst="rect">
            <a:avLst/>
          </a:prstGeom>
          <a:ln w="1905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tabLst>
                <a:tab pos="270510" algn="l"/>
                <a:tab pos="450215" algn="l"/>
              </a:tabLst>
            </a:pPr>
            <a:r>
              <a:rPr lang="en-US" b="1" dirty="0">
                <a:latin typeface="TH SarabunPSK" pitchFamily="34" charset="-34"/>
                <a:ea typeface="Calibri"/>
                <a:cs typeface="TH SarabunPSK" pitchFamily="34" charset="-34"/>
              </a:rPr>
              <a:t>- CP9</a:t>
            </a:r>
            <a:r>
              <a:rPr lang="en-US" dirty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  <a:t>กระบวนการส่งกำลังบำรุงพัสดุสายยุทธศึกษา 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มีหน่วยรับผิดชอบคือ กบศ.ยศ.ทร.</a:t>
            </a:r>
            <a:endParaRPr lang="en-US" dirty="0">
              <a:solidFill>
                <a:srgbClr val="C00000"/>
              </a:solidFill>
              <a:latin typeface="TH SarabunPSK" pitchFamily="34" charset="-34"/>
              <a:ea typeface="Calibri"/>
              <a:cs typeface="TH SarabunPSK" pitchFamily="34" charset="-34"/>
            </a:endParaRPr>
          </a:p>
          <a:p>
            <a:pPr marR="0" lvl="0">
              <a:spcBef>
                <a:spcPts val="0"/>
              </a:spcBef>
              <a:tabLst>
                <a:tab pos="270510" algn="l"/>
                <a:tab pos="450215" algn="l"/>
              </a:tabLst>
            </a:pPr>
            <a:r>
              <a:rPr lang="th-TH" b="1" dirty="0">
                <a:latin typeface="TH SarabunPSK" pitchFamily="34" charset="-34"/>
                <a:ea typeface="Calibri"/>
                <a:cs typeface="TH SarabunPSK" pitchFamily="34" charset="-34"/>
              </a:rPr>
              <a:t>- </a:t>
            </a:r>
            <a:r>
              <a:rPr lang="en-US" b="1" dirty="0">
                <a:latin typeface="TH SarabunPSK" pitchFamily="34" charset="-34"/>
                <a:ea typeface="Calibri"/>
                <a:cs typeface="TH SarabunPSK" pitchFamily="34" charset="-34"/>
              </a:rPr>
              <a:t>CP10</a:t>
            </a:r>
            <a:r>
              <a:rPr lang="en-US" dirty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  <a:t>กระบวนการด้านประวัติศาสตร์และพิพิธภัณฑ์ทหาร </a:t>
            </a:r>
            <a: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มีหน่วยรับผิดชอบคือ กปศ.ยศ.ทร.  </a:t>
            </a:r>
            <a:br>
              <a:rPr lang="th-TH" dirty="0">
                <a:solidFill>
                  <a:srgbClr val="C0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</a:br>
            <a:r>
              <a:rPr lang="th-TH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- </a:t>
            </a:r>
            <a:r>
              <a:rPr lang="en-US" b="1" dirty="0">
                <a:latin typeface="TH SarabunPSK" pitchFamily="34" charset="-34"/>
                <a:ea typeface="Calibri"/>
                <a:cs typeface="TH SarabunPSK" pitchFamily="34" charset="-34"/>
              </a:rPr>
              <a:t>CP11</a:t>
            </a:r>
            <a:r>
              <a:rPr lang="en-US" dirty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  <a:t>กระบวนการพัฒนาห้องเรียนและที่พักอาศัย 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มีหน่วยรับผิดชอบคือ กบศ.ยศ.ทร. ร่วมกับ กอง สน.ยศ.ทร.</a:t>
            </a:r>
            <a:endParaRPr lang="en-US" dirty="0">
              <a:solidFill>
                <a:srgbClr val="C00000"/>
              </a:solidFill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6820" y="3640573"/>
            <a:ext cx="7055122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19063" indent="-119063">
              <a:buFontTx/>
              <a:buChar char="-"/>
            </a:pP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 </a:t>
            </a: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๑๑</a:t>
            </a:r>
            <a:r>
              <a:rPr lang="en-US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.1 </a:t>
            </a:r>
            <a:r>
              <a: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จำนวนประเภทเครื่องมือ อุปกรณ์ อาคาร ที่ได้รับการซ่อมบำรุงตามแผนให้พร้อมปฎิบัติงานและมีความทันสมัย</a:t>
            </a:r>
            <a:r>
              <a:rPr lang="en-US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GB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(CP11)</a:t>
            </a:r>
            <a:endParaRPr lang="th-TH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6820" y="4463893"/>
            <a:ext cx="7055121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19063" indent="-119063">
              <a:buFontTx/>
              <a:buChar char="-"/>
            </a:pP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 </a:t>
            </a: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1๒</a:t>
            </a:r>
            <a:r>
              <a:rPr lang="en-US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.1</a:t>
            </a: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ความก้าวหน้าของกิจกรรมที่เชื่อมโยงการเรียนรู้ในฐานประวัติศาสตร์กับจิตวิญญาณวิชาชีพ</a:t>
            </a:r>
            <a:r>
              <a:rPr lang="en-GB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GB" sz="1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(CP10)</a:t>
            </a:r>
            <a:endParaRPr lang="th-TH" sz="1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19063" indent="-119063">
              <a:buFontTx/>
              <a:buChar char="-"/>
            </a:pP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</a:t>
            </a:r>
            <a:r>
              <a:rPr lang="th-TH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1๒.</a:t>
            </a:r>
            <a:r>
              <a:rPr lang="en-US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2 </a:t>
            </a:r>
            <a:r>
              <a: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กำลังพลที่มีความรู้ความเข้าใจในการเชื่อมโยงการเรียนรู้กับฐานประวัติศาสตร์และจิตวัญาณวิชาชีพทหารเรือ</a:t>
            </a:r>
            <a:r>
              <a:rPr lang="en-GB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(CP10)</a:t>
            </a:r>
            <a:endParaRPr lang="th-TH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BB7EB4-1E84-44E9-92AF-083EA02D3B24}"/>
              </a:ext>
            </a:extLst>
          </p:cNvPr>
          <p:cNvSpPr txBox="1"/>
          <p:nvPr/>
        </p:nvSpPr>
        <p:spPr>
          <a:xfrm>
            <a:off x="10782721" y="2767599"/>
            <a:ext cx="1258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หมวด 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7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ด้านที่ 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6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8841E1-E74F-4843-BB2D-D193C0A99A2E}"/>
              </a:ext>
            </a:extLst>
          </p:cNvPr>
          <p:cNvSpPr txBox="1"/>
          <p:nvPr/>
        </p:nvSpPr>
        <p:spPr>
          <a:xfrm>
            <a:off x="10827996" y="2181799"/>
            <a:ext cx="1258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หมวด 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7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ด้านที่ </a:t>
            </a:r>
            <a:r>
              <a:rPr lang="en-GB" dirty="0">
                <a:latin typeface="TH SarabunIT๙" pitchFamily="34" charset="-34"/>
                <a:cs typeface="TH SarabunIT๙" pitchFamily="34" charset="-34"/>
              </a:rPr>
              <a:t>2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83A2C25-462F-456E-A251-A79E6A257A15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10071236" y="2366465"/>
            <a:ext cx="756760" cy="1221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631103E-D695-419C-9F3D-40AF176E03CA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9990151" y="2952265"/>
            <a:ext cx="792570" cy="82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5300402-1185-4DFE-BB24-CACBB082FB25}"/>
              </a:ext>
            </a:extLst>
          </p:cNvPr>
          <p:cNvSpPr txBox="1"/>
          <p:nvPr/>
        </p:nvSpPr>
        <p:spPr>
          <a:xfrm>
            <a:off x="10823260" y="3944492"/>
            <a:ext cx="1197839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หมวด </a:t>
            </a:r>
            <a:r>
              <a:rPr lang="en-GB" sz="1600" dirty="0">
                <a:latin typeface="TH SarabunIT๙" pitchFamily="34" charset="-34"/>
                <a:cs typeface="TH SarabunIT๙" pitchFamily="34" charset="-34"/>
              </a:rPr>
              <a:t>7 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ด้านที่ </a:t>
            </a:r>
            <a:r>
              <a:rPr lang="en-GB" sz="1600" dirty="0">
                <a:latin typeface="TH SarabunIT๙" pitchFamily="34" charset="-34"/>
                <a:cs typeface="TH SarabunIT๙" pitchFamily="34" charset="-34"/>
              </a:rPr>
              <a:t>6</a:t>
            </a:r>
            <a:endParaRPr lang="en-US" sz="16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1B83AFB-510D-44CE-903B-E1FA552847F4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10030692" y="4113769"/>
            <a:ext cx="792568" cy="235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CCB2F37-65C8-46DF-B01E-589132EBC9C6}"/>
              </a:ext>
            </a:extLst>
          </p:cNvPr>
          <p:cNvSpPr txBox="1"/>
          <p:nvPr/>
        </p:nvSpPr>
        <p:spPr>
          <a:xfrm>
            <a:off x="10823262" y="5034934"/>
            <a:ext cx="1218137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หมวด </a:t>
            </a:r>
            <a:r>
              <a:rPr lang="en-GB" sz="1600" dirty="0">
                <a:latin typeface="TH SarabunIT๙" pitchFamily="34" charset="-34"/>
                <a:cs typeface="TH SarabunIT๙" pitchFamily="34" charset="-34"/>
              </a:rPr>
              <a:t>7 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ด้านที่ </a:t>
            </a:r>
            <a:r>
              <a:rPr lang="en-GB" sz="1600" dirty="0">
                <a:latin typeface="TH SarabunIT๙" pitchFamily="34" charset="-34"/>
                <a:cs typeface="TH SarabunIT๙" pitchFamily="34" charset="-34"/>
              </a:rPr>
              <a:t>3</a:t>
            </a:r>
            <a:endParaRPr lang="en-US" sz="16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F3DB2C0-A89F-4F44-9154-C406E7F397AF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10030698" y="5204211"/>
            <a:ext cx="792564" cy="235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Arrow 21"/>
          <p:cNvSpPr/>
          <p:nvPr/>
        </p:nvSpPr>
        <p:spPr>
          <a:xfrm>
            <a:off x="4884021" y="3775215"/>
            <a:ext cx="149833" cy="788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Right Arrow 29"/>
          <p:cNvSpPr/>
          <p:nvPr/>
        </p:nvSpPr>
        <p:spPr>
          <a:xfrm>
            <a:off x="4884021" y="2781658"/>
            <a:ext cx="149833" cy="788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1273003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7382" y="1988840"/>
            <a:ext cx="11137237" cy="179126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70510" algn="l"/>
                <a:tab pos="450215" algn="l"/>
              </a:tabLst>
            </a:pPr>
            <a:r>
              <a:rPr lang="th-TH" sz="3200" b="1" dirty="0">
                <a:solidFill>
                  <a:schemeClr val="bg1"/>
                </a:solidFill>
                <a:ea typeface="Calibri"/>
                <a:cs typeface="TH SarabunPSK"/>
              </a:rPr>
              <a:t>สรุปความเชื่อมโยงระหว่างยุทธศาสตร์การบริหารงานภาครัฐของ ยศ.ทร. </a:t>
            </a:r>
            <a:br>
              <a:rPr lang="th-TH" sz="3200" b="1" dirty="0">
                <a:solidFill>
                  <a:schemeClr val="bg1"/>
                </a:solidFill>
                <a:ea typeface="Calibri"/>
                <a:cs typeface="TH SarabunPSK"/>
              </a:rPr>
            </a:br>
            <a:r>
              <a:rPr lang="th-TH" sz="3200" b="1" dirty="0">
                <a:solidFill>
                  <a:schemeClr val="bg1"/>
                </a:solidFill>
                <a:ea typeface="Calibri"/>
                <a:cs typeface="TH SarabunPSK"/>
              </a:rPr>
              <a:t>กับ </a:t>
            </a:r>
            <a:br>
              <a:rPr lang="th-TH" sz="3200" b="1" dirty="0">
                <a:solidFill>
                  <a:schemeClr val="bg1"/>
                </a:solidFill>
                <a:ea typeface="Calibri"/>
                <a:cs typeface="TH SarabunPSK"/>
              </a:rPr>
            </a:br>
            <a:r>
              <a:rPr lang="th-TH" sz="3200" b="1" dirty="0">
                <a:solidFill>
                  <a:schemeClr val="bg1"/>
                </a:solidFill>
                <a:ea typeface="Calibri"/>
                <a:cs typeface="TH SarabunPSK"/>
              </a:rPr>
              <a:t>ยุทธศาสตร์การบริหารงานภาครัฐของ ทร. และนโยบาย ทร.</a:t>
            </a:r>
            <a:endParaRPr lang="en-US" sz="3200" b="1" dirty="0">
              <a:solidFill>
                <a:schemeClr val="bg1"/>
              </a:solidFill>
              <a:ea typeface="Calibri"/>
              <a:cs typeface="Cordia New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26318"/>
            <a:ext cx="12192000" cy="802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หมวด ๒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การวางแผนเชิงยุทธศาสตร์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”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444555"/>
      </p:ext>
    </p:extLst>
  </p:cSld>
  <p:clrMapOvr>
    <a:masterClrMapping/>
  </p:clrMapOvr>
</p:sld>
</file>

<file path=ppt/theme/theme1.xml><?xml version="1.0" encoding="utf-8"?>
<a:theme xmlns:a="http://schemas.openxmlformats.org/drawingml/2006/main" name="123TGp_biz_diagram_v2">
  <a:themeElements>
    <a:clrScheme name="123TGp_biz_diagram_v2 2">
      <a:dk1>
        <a:srgbClr val="19426B"/>
      </a:dk1>
      <a:lt1>
        <a:srgbClr val="FFFFFF"/>
      </a:lt1>
      <a:dk2>
        <a:srgbClr val="008080"/>
      </a:dk2>
      <a:lt2>
        <a:srgbClr val="B2B2B2"/>
      </a:lt2>
      <a:accent1>
        <a:srgbClr val="35C9C2"/>
      </a:accent1>
      <a:accent2>
        <a:srgbClr val="398AC7"/>
      </a:accent2>
      <a:accent3>
        <a:srgbClr val="FFFFFF"/>
      </a:accent3>
      <a:accent4>
        <a:srgbClr val="14375A"/>
      </a:accent4>
      <a:accent5>
        <a:srgbClr val="AEE1DD"/>
      </a:accent5>
      <a:accent6>
        <a:srgbClr val="337DB4"/>
      </a:accent6>
      <a:hlink>
        <a:srgbClr val="8BBC00"/>
      </a:hlink>
      <a:folHlink>
        <a:srgbClr val="6D50CA"/>
      </a:folHlink>
    </a:clrScheme>
    <a:fontScheme name="123TGp_biz_diagram_v2">
      <a:majorFont>
        <a:latin typeface="Verdana"/>
        <a:ea typeface=""/>
        <a:cs typeface="FreesiaUPC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23TGp_biz_diagram_v2 1">
        <a:dk1>
          <a:srgbClr val="000000"/>
        </a:dk1>
        <a:lt1>
          <a:srgbClr val="FFFFFF"/>
        </a:lt1>
        <a:dk2>
          <a:srgbClr val="1640B6"/>
        </a:dk2>
        <a:lt2>
          <a:srgbClr val="B2B2B2"/>
        </a:lt2>
        <a:accent1>
          <a:srgbClr val="48BDEC"/>
        </a:accent1>
        <a:accent2>
          <a:srgbClr val="E68402"/>
        </a:accent2>
        <a:accent3>
          <a:srgbClr val="FFFFFF"/>
        </a:accent3>
        <a:accent4>
          <a:srgbClr val="000000"/>
        </a:accent4>
        <a:accent5>
          <a:srgbClr val="B1DBF4"/>
        </a:accent5>
        <a:accent6>
          <a:srgbClr val="D07702"/>
        </a:accent6>
        <a:hlink>
          <a:srgbClr val="339966"/>
        </a:hlink>
        <a:folHlink>
          <a:srgbClr val="7E88E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3TGp_biz_diagram_v2 2">
        <a:dk1>
          <a:srgbClr val="19426B"/>
        </a:dk1>
        <a:lt1>
          <a:srgbClr val="FFFFFF"/>
        </a:lt1>
        <a:dk2>
          <a:srgbClr val="008080"/>
        </a:dk2>
        <a:lt2>
          <a:srgbClr val="B2B2B2"/>
        </a:lt2>
        <a:accent1>
          <a:srgbClr val="35C9C2"/>
        </a:accent1>
        <a:accent2>
          <a:srgbClr val="398AC7"/>
        </a:accent2>
        <a:accent3>
          <a:srgbClr val="FFFFFF"/>
        </a:accent3>
        <a:accent4>
          <a:srgbClr val="14375A"/>
        </a:accent4>
        <a:accent5>
          <a:srgbClr val="AEE1DD"/>
        </a:accent5>
        <a:accent6>
          <a:srgbClr val="337DB4"/>
        </a:accent6>
        <a:hlink>
          <a:srgbClr val="8BBC00"/>
        </a:hlink>
        <a:folHlink>
          <a:srgbClr val="6D50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3TGp_biz_diagram_v2 3">
        <a:dk1>
          <a:srgbClr val="25095D"/>
        </a:dk1>
        <a:lt1>
          <a:srgbClr val="FFFFFF"/>
        </a:lt1>
        <a:dk2>
          <a:srgbClr val="235752"/>
        </a:dk2>
        <a:lt2>
          <a:srgbClr val="B2B2B2"/>
        </a:lt2>
        <a:accent1>
          <a:srgbClr val="DAAF34"/>
        </a:accent1>
        <a:accent2>
          <a:srgbClr val="6F9A3C"/>
        </a:accent2>
        <a:accent3>
          <a:srgbClr val="FFFFFF"/>
        </a:accent3>
        <a:accent4>
          <a:srgbClr val="1E064E"/>
        </a:accent4>
        <a:accent5>
          <a:srgbClr val="EAD4AE"/>
        </a:accent5>
        <a:accent6>
          <a:srgbClr val="648B35"/>
        </a:accent6>
        <a:hlink>
          <a:srgbClr val="8DAED9"/>
        </a:hlink>
        <a:folHlink>
          <a:srgbClr val="A8C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3071</TotalTime>
  <Words>5988</Words>
  <Application>Microsoft Office PowerPoint</Application>
  <PresentationFormat>Widescreen</PresentationFormat>
  <Paragraphs>403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Angsana New</vt:lpstr>
      <vt:lpstr>Arial</vt:lpstr>
      <vt:lpstr>Calibri</vt:lpstr>
      <vt:lpstr>Cordia New</vt:lpstr>
      <vt:lpstr>Courier New</vt:lpstr>
      <vt:lpstr>TH NiramitIT๙</vt:lpstr>
      <vt:lpstr>TH SarabunIT๙</vt:lpstr>
      <vt:lpstr>TH SarabunPSK</vt:lpstr>
      <vt:lpstr>Verdana</vt:lpstr>
      <vt:lpstr>Wingdings</vt:lpstr>
      <vt:lpstr>123TGp_biz_diagram_v2</vt:lpstr>
      <vt:lpstr>PowerPoint Presentation</vt:lpstr>
      <vt:lpstr>แผนยุทธศาสตร์ของกรมยุทธศึกษาทหารเรือ ประจำปี  ๒๕๖๒</vt:lpstr>
      <vt:lpstr>แผนยุทธศาสตร์ของกรมยุทธศึกษาทหารเรือ ประจำปี  ๒๕๖๒</vt:lpstr>
      <vt:lpstr>ตัวชี้วัดความสำเร็จตาม แผนปฏิบัติราชการประจำปี 2562 ยศ.ทร.</vt:lpstr>
      <vt:lpstr>ตัวชี้วัดความสำเร็จตาม แผนปฏิบัติราชการประจำปี 2562 ยศ.ทร.</vt:lpstr>
      <vt:lpstr>ตัวชี้วัดความสำเร็จตาม แผนปฏิบัติราชการประจำปี 2562 ยศ.ทร.</vt:lpstr>
      <vt:lpstr>ตัวชี้วัดความสำเร็จตาม แผนปฏิบัติราชการประจำปี 2562 ยศ.ทร.</vt:lpstr>
      <vt:lpstr>ตัวชี้วัดความสำเร็จตาม แผนปฏิบัติราชการประจำปี 2562 ยศ.ทร.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Zähringer</dc:creator>
  <cp:lastModifiedBy>hp</cp:lastModifiedBy>
  <cp:revision>273</cp:revision>
  <cp:lastPrinted>2020-02-14T07:53:18Z</cp:lastPrinted>
  <dcterms:created xsi:type="dcterms:W3CDTF">2017-01-05T13:17:27Z</dcterms:created>
  <dcterms:modified xsi:type="dcterms:W3CDTF">2020-05-01T05:36:14Z</dcterms:modified>
</cp:coreProperties>
</file>